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0"/>
  </p:notesMasterIdLst>
  <p:sldIdLst>
    <p:sldId id="278" r:id="rId2"/>
    <p:sldId id="273" r:id="rId3"/>
    <p:sldId id="9915" r:id="rId4"/>
    <p:sldId id="10077" r:id="rId5"/>
    <p:sldId id="276" r:id="rId6"/>
    <p:sldId id="10065" r:id="rId7"/>
    <p:sldId id="277" r:id="rId8"/>
    <p:sldId id="10018" r:id="rId9"/>
    <p:sldId id="10066" r:id="rId10"/>
    <p:sldId id="281" r:id="rId11"/>
    <p:sldId id="282" r:id="rId12"/>
    <p:sldId id="284" r:id="rId13"/>
    <p:sldId id="10067" r:id="rId14"/>
    <p:sldId id="10068" r:id="rId15"/>
    <p:sldId id="10069" r:id="rId16"/>
    <p:sldId id="769" r:id="rId17"/>
    <p:sldId id="719" r:id="rId18"/>
    <p:sldId id="709" r:id="rId19"/>
    <p:sldId id="10070" r:id="rId20"/>
    <p:sldId id="10071" r:id="rId21"/>
    <p:sldId id="708" r:id="rId22"/>
    <p:sldId id="741" r:id="rId23"/>
    <p:sldId id="738" r:id="rId24"/>
    <p:sldId id="740" r:id="rId25"/>
    <p:sldId id="736" r:id="rId26"/>
    <p:sldId id="752" r:id="rId27"/>
    <p:sldId id="718" r:id="rId28"/>
    <p:sldId id="692" r:id="rId29"/>
    <p:sldId id="693" r:id="rId30"/>
    <p:sldId id="694" r:id="rId31"/>
    <p:sldId id="10076" r:id="rId32"/>
    <p:sldId id="10072" r:id="rId33"/>
    <p:sldId id="10073" r:id="rId34"/>
    <p:sldId id="10075" r:id="rId35"/>
    <p:sldId id="10074" r:id="rId36"/>
    <p:sldId id="701" r:id="rId37"/>
    <p:sldId id="10078" r:id="rId38"/>
    <p:sldId id="790" r:id="rId39"/>
    <p:sldId id="794" r:id="rId40"/>
    <p:sldId id="798" r:id="rId41"/>
    <p:sldId id="802" r:id="rId42"/>
    <p:sldId id="806" r:id="rId43"/>
    <p:sldId id="810" r:id="rId44"/>
    <p:sldId id="811" r:id="rId45"/>
    <p:sldId id="812" r:id="rId46"/>
    <p:sldId id="813" r:id="rId47"/>
    <p:sldId id="743" r:id="rId48"/>
    <p:sldId id="260"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uardo Sierra" initials="ES" lastIdx="1" clrIdx="0">
    <p:extLst>
      <p:ext uri="{19B8F6BF-5375-455C-9EA6-DF929625EA0E}">
        <p15:presenceInfo xmlns:p15="http://schemas.microsoft.com/office/powerpoint/2012/main" userId="5bad3b92f2051b5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33CC"/>
    <a:srgbClr val="990033"/>
    <a:srgbClr val="FF66CC"/>
    <a:srgbClr val="FF0066"/>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8" autoAdjust="0"/>
    <p:restoredTop sz="94660"/>
  </p:normalViewPr>
  <p:slideViewPr>
    <p:cSldViewPr snapToGrid="0">
      <p:cViewPr varScale="1">
        <p:scale>
          <a:sx n="72" d="100"/>
          <a:sy n="72" d="100"/>
        </p:scale>
        <p:origin x="684" y="78"/>
      </p:cViewPr>
      <p:guideLst/>
    </p:cSldViewPr>
  </p:slideViewPr>
  <p:notesTextViewPr>
    <p:cViewPr>
      <p:scale>
        <a:sx n="1" d="1"/>
        <a:sy n="1" d="1"/>
      </p:scale>
      <p:origin x="0" y="0"/>
    </p:cViewPr>
  </p:notesTextViewPr>
  <p:sorterViewPr>
    <p:cViewPr varScale="1">
      <p:scale>
        <a:sx n="100" d="100"/>
        <a:sy n="100" d="100"/>
      </p:scale>
      <p:origin x="0" y="-135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22T15:52:36.237" idx="1">
    <p:pos x="7079" y="3915"/>
    <p:text/>
    <p:extLst>
      <p:ext uri="{C676402C-5697-4E1C-873F-D02D1690AC5C}">
        <p15:threadingInfo xmlns:p15="http://schemas.microsoft.com/office/powerpoint/2012/main" timeZoneBias="18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5008C-5F89-4E84-9AFC-355A431B20BF}" type="datetimeFigureOut">
              <a:rPr lang="es-AR" smtClean="0"/>
              <a:t>23/8/2018</a:t>
            </a:fld>
            <a:endParaRPr lang="es-AR"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198146-9E74-4349-A083-5DF754BB49FF}" type="slidenum">
              <a:rPr lang="es-AR" smtClean="0"/>
              <a:t>‹Nº›</a:t>
            </a:fld>
            <a:endParaRPr lang="es-AR" dirty="0"/>
          </a:p>
        </p:txBody>
      </p:sp>
    </p:spTree>
    <p:extLst>
      <p:ext uri="{BB962C8B-B14F-4D97-AF65-F5344CB8AC3E}">
        <p14:creationId xmlns:p14="http://schemas.microsoft.com/office/powerpoint/2010/main" val="2816443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685800" y="1143000"/>
            <a:ext cx="5486400" cy="3086100"/>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AR" dirty="0"/>
          </a:p>
        </p:txBody>
      </p:sp>
    </p:spTree>
    <p:extLst>
      <p:ext uri="{BB962C8B-B14F-4D97-AF65-F5344CB8AC3E}">
        <p14:creationId xmlns:p14="http://schemas.microsoft.com/office/powerpoint/2010/main" val="1997804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s-AR" dirty="0"/>
          </a:p>
        </p:txBody>
      </p:sp>
    </p:spTree>
    <p:extLst>
      <p:ext uri="{BB962C8B-B14F-4D97-AF65-F5344CB8AC3E}">
        <p14:creationId xmlns:p14="http://schemas.microsoft.com/office/powerpoint/2010/main" val="166356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ABEFD4F-A1DE-495E-B024-83A96EC2121A}" type="slidenum">
              <a:rPr lang="es-ES" altLang="es-AR" smtClean="0"/>
              <a:pPr>
                <a:spcBef>
                  <a:spcPct val="0"/>
                </a:spcBef>
              </a:pPr>
              <a:t>22</a:t>
            </a:fld>
            <a:endParaRPr lang="es-ES" altLang="es-AR" dirty="0"/>
          </a:p>
        </p:txBody>
      </p:sp>
      <p:sp>
        <p:nvSpPr>
          <p:cNvPr id="71683" name="Rectangle 2"/>
          <p:cNvSpPr>
            <a:spLocks noGrp="1" noRot="1" noChangeAspect="1" noChangeArrowheads="1" noTextEdit="1"/>
          </p:cNvSpPr>
          <p:nvPr>
            <p:ph type="sldImg"/>
          </p:nvPr>
        </p:nvSpPr>
        <p:spPr>
          <a:xfrm>
            <a:off x="685800" y="1143000"/>
            <a:ext cx="5486400" cy="3086100"/>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AR" dirty="0"/>
          </a:p>
        </p:txBody>
      </p:sp>
    </p:spTree>
    <p:extLst>
      <p:ext uri="{BB962C8B-B14F-4D97-AF65-F5344CB8AC3E}">
        <p14:creationId xmlns:p14="http://schemas.microsoft.com/office/powerpoint/2010/main" val="240575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s-AR" dirty="0"/>
          </a:p>
        </p:txBody>
      </p:sp>
    </p:spTree>
    <p:extLst>
      <p:ext uri="{BB962C8B-B14F-4D97-AF65-F5344CB8AC3E}">
        <p14:creationId xmlns:p14="http://schemas.microsoft.com/office/powerpoint/2010/main" val="882026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s-AR" dirty="0"/>
          </a:p>
        </p:txBody>
      </p:sp>
    </p:spTree>
    <p:extLst>
      <p:ext uri="{BB962C8B-B14F-4D97-AF65-F5344CB8AC3E}">
        <p14:creationId xmlns:p14="http://schemas.microsoft.com/office/powerpoint/2010/main" val="282502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ABEFD4F-A1DE-495E-B024-83A96EC2121A}" type="slidenum">
              <a:rPr lang="es-ES" altLang="es-AR" smtClean="0"/>
              <a:pPr>
                <a:spcBef>
                  <a:spcPct val="0"/>
                </a:spcBef>
              </a:pPr>
              <a:t>27</a:t>
            </a:fld>
            <a:endParaRPr lang="es-ES" altLang="es-AR" dirty="0"/>
          </a:p>
        </p:txBody>
      </p:sp>
      <p:sp>
        <p:nvSpPr>
          <p:cNvPr id="71683" name="Rectangle 2"/>
          <p:cNvSpPr>
            <a:spLocks noGrp="1" noRot="1" noChangeAspect="1" noChangeArrowheads="1" noTextEdit="1"/>
          </p:cNvSpPr>
          <p:nvPr>
            <p:ph type="sldImg"/>
          </p:nvPr>
        </p:nvSpPr>
        <p:spPr>
          <a:xfrm>
            <a:off x="685800" y="1143000"/>
            <a:ext cx="5486400" cy="3086100"/>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AR" dirty="0"/>
          </a:p>
        </p:txBody>
      </p:sp>
    </p:spTree>
    <p:extLst>
      <p:ext uri="{BB962C8B-B14F-4D97-AF65-F5344CB8AC3E}">
        <p14:creationId xmlns:p14="http://schemas.microsoft.com/office/powerpoint/2010/main" val="2597421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ABEFD4F-A1DE-495E-B024-83A96EC2121A}" type="slidenum">
              <a:rPr lang="es-ES" altLang="es-AR" smtClean="0"/>
              <a:pPr>
                <a:spcBef>
                  <a:spcPct val="0"/>
                </a:spcBef>
              </a:pPr>
              <a:t>36</a:t>
            </a:fld>
            <a:endParaRPr lang="es-ES" altLang="es-AR" dirty="0"/>
          </a:p>
        </p:txBody>
      </p:sp>
      <p:sp>
        <p:nvSpPr>
          <p:cNvPr id="71683" name="Rectangle 2"/>
          <p:cNvSpPr>
            <a:spLocks noGrp="1" noRot="1" noChangeAspect="1" noChangeArrowheads="1" noTextEdit="1"/>
          </p:cNvSpPr>
          <p:nvPr>
            <p:ph type="sldImg"/>
          </p:nvPr>
        </p:nvSpPr>
        <p:spPr>
          <a:xfrm>
            <a:off x="685800" y="1143000"/>
            <a:ext cx="5486400" cy="3086100"/>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AR" dirty="0"/>
          </a:p>
        </p:txBody>
      </p:sp>
    </p:spTree>
    <p:extLst>
      <p:ext uri="{BB962C8B-B14F-4D97-AF65-F5344CB8AC3E}">
        <p14:creationId xmlns:p14="http://schemas.microsoft.com/office/powerpoint/2010/main" val="6620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s-AR" dirty="0"/>
          </a:p>
        </p:txBody>
      </p:sp>
    </p:spTree>
    <p:extLst>
      <p:ext uri="{BB962C8B-B14F-4D97-AF65-F5344CB8AC3E}">
        <p14:creationId xmlns:p14="http://schemas.microsoft.com/office/powerpoint/2010/main" val="3855515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lvl1pPr eaLnBrk="0" hangingPunct="0">
              <a:defRPr sz="1600" b="1">
                <a:solidFill>
                  <a:srgbClr val="008000"/>
                </a:solidFill>
                <a:latin typeface="Times New Roman" panose="02020603050405020304" pitchFamily="18" charset="0"/>
                <a:cs typeface="Arial" panose="020B0604020202020204" pitchFamily="34" charset="0"/>
              </a:defRPr>
            </a:lvl1pPr>
            <a:lvl2pPr marL="742950" indent="-285750" eaLnBrk="0" hangingPunct="0">
              <a:defRPr sz="1600" b="1">
                <a:solidFill>
                  <a:srgbClr val="008000"/>
                </a:solidFill>
                <a:latin typeface="Times New Roman" panose="02020603050405020304" pitchFamily="18" charset="0"/>
                <a:cs typeface="Arial" panose="020B0604020202020204" pitchFamily="34" charset="0"/>
              </a:defRPr>
            </a:lvl2pPr>
            <a:lvl3pPr marL="1143000" indent="-228600" eaLnBrk="0" hangingPunct="0">
              <a:defRPr sz="1600" b="1">
                <a:solidFill>
                  <a:srgbClr val="008000"/>
                </a:solidFill>
                <a:latin typeface="Times New Roman" panose="02020603050405020304" pitchFamily="18" charset="0"/>
                <a:cs typeface="Arial" panose="020B0604020202020204" pitchFamily="34" charset="0"/>
              </a:defRPr>
            </a:lvl3pPr>
            <a:lvl4pPr marL="1600200" indent="-228600" eaLnBrk="0" hangingPunct="0">
              <a:defRPr sz="1600" b="1">
                <a:solidFill>
                  <a:srgbClr val="008000"/>
                </a:solidFill>
                <a:latin typeface="Times New Roman" panose="02020603050405020304" pitchFamily="18" charset="0"/>
                <a:cs typeface="Arial" panose="020B0604020202020204" pitchFamily="34" charset="0"/>
              </a:defRPr>
            </a:lvl4pPr>
            <a:lvl5pPr marL="2057400" indent="-228600" eaLnBrk="0" hangingPunct="0">
              <a:defRPr sz="1600" b="1">
                <a:solidFill>
                  <a:srgbClr val="008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9pPr>
          </a:lstStyle>
          <a:p>
            <a:pPr eaLnBrk="1" hangingPunct="1"/>
            <a:fld id="{8D774616-CF41-4610-89E6-BE9AC0CD1C8C}" type="slidenum">
              <a:rPr lang="es-ES" altLang="es-AR" sz="1200">
                <a:solidFill>
                  <a:schemeClr val="tx1"/>
                </a:solidFill>
              </a:rPr>
              <a:pPr eaLnBrk="1" hangingPunct="1"/>
              <a:t>48</a:t>
            </a:fld>
            <a:endParaRPr lang="es-ES" altLang="es-AR" sz="1200" dirty="0">
              <a:solidFill>
                <a:schemeClr val="tx1"/>
              </a:solidFill>
            </a:endParaRPr>
          </a:p>
        </p:txBody>
      </p:sp>
      <p:sp>
        <p:nvSpPr>
          <p:cNvPr id="81923" name="Rectangle 2"/>
          <p:cNvSpPr>
            <a:spLocks noGrp="1" noRot="1" noChangeAspect="1" noChangeArrowheads="1" noTextEdit="1"/>
          </p:cNvSpPr>
          <p:nvPr>
            <p:ph type="sldImg"/>
          </p:nvPr>
        </p:nvSpPr>
        <p:spPr>
          <a:xfrm>
            <a:off x="685800" y="1143000"/>
            <a:ext cx="5486400" cy="3086100"/>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AR" dirty="0"/>
          </a:p>
        </p:txBody>
      </p:sp>
    </p:spTree>
    <p:extLst>
      <p:ext uri="{BB962C8B-B14F-4D97-AF65-F5344CB8AC3E}">
        <p14:creationId xmlns:p14="http://schemas.microsoft.com/office/powerpoint/2010/main" val="2694593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7C6DABB-52C1-4822-B909-F9348651906A}"/>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a:extLst>
              <a:ext uri="{FF2B5EF4-FFF2-40B4-BE49-F238E27FC236}">
                <a16:creationId xmlns:a16="http://schemas.microsoft.com/office/drawing/2014/main" id="{A1A687A1-34CF-4D26-BDD0-7CE933AF91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s-AR"/>
          </a:p>
        </p:txBody>
      </p:sp>
    </p:spTree>
    <p:extLst>
      <p:ext uri="{BB962C8B-B14F-4D97-AF65-F5344CB8AC3E}">
        <p14:creationId xmlns:p14="http://schemas.microsoft.com/office/powerpoint/2010/main" val="190974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148B7736-0A20-4663-98A1-1720849070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2BC5B87-9762-476E-B493-864AA4CFE852}" type="slidenum">
              <a:rPr lang="es-ES" altLang="es-AR" smtClean="0">
                <a:latin typeface="Times New Roman" panose="02020603050405020304" pitchFamily="18" charset="0"/>
              </a:rPr>
              <a:pPr fontAlgn="base">
                <a:spcBef>
                  <a:spcPct val="0"/>
                </a:spcBef>
                <a:spcAft>
                  <a:spcPct val="0"/>
                </a:spcAft>
              </a:pPr>
              <a:t>3</a:t>
            </a:fld>
            <a:endParaRPr lang="es-ES" altLang="es-AR">
              <a:latin typeface="Times New Roman" panose="02020603050405020304" pitchFamily="18" charset="0"/>
            </a:endParaRPr>
          </a:p>
        </p:txBody>
      </p:sp>
      <p:sp>
        <p:nvSpPr>
          <p:cNvPr id="6147" name="Rectangle 2">
            <a:extLst>
              <a:ext uri="{FF2B5EF4-FFF2-40B4-BE49-F238E27FC236}">
                <a16:creationId xmlns:a16="http://schemas.microsoft.com/office/drawing/2014/main" id="{4B6E1E37-CDA1-43F1-AF9A-7006D783AC18}"/>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a:extLst>
              <a:ext uri="{FF2B5EF4-FFF2-40B4-BE49-F238E27FC236}">
                <a16:creationId xmlns:a16="http://schemas.microsoft.com/office/drawing/2014/main" id="{F336BFB3-B9B1-4D5A-9AE2-C191963AEF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s-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802998D2-5ED2-49D9-A616-D67BA109B5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0476025-1425-4610-BA26-A30A9335BAA8}" type="slidenum">
              <a:rPr lang="es-ES" altLang="es-AR" smtClean="0"/>
              <a:pPr fontAlgn="base">
                <a:spcBef>
                  <a:spcPct val="0"/>
                </a:spcBef>
                <a:spcAft>
                  <a:spcPct val="0"/>
                </a:spcAft>
              </a:pPr>
              <a:t>5</a:t>
            </a:fld>
            <a:endParaRPr lang="es-ES" altLang="es-AR"/>
          </a:p>
        </p:txBody>
      </p:sp>
      <p:sp>
        <p:nvSpPr>
          <p:cNvPr id="38915" name="Rectangle 2">
            <a:extLst>
              <a:ext uri="{FF2B5EF4-FFF2-40B4-BE49-F238E27FC236}">
                <a16:creationId xmlns:a16="http://schemas.microsoft.com/office/drawing/2014/main" id="{75868726-C308-4121-9B1D-7A02FE7B6B4C}"/>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a:extLst>
              <a:ext uri="{FF2B5EF4-FFF2-40B4-BE49-F238E27FC236}">
                <a16:creationId xmlns:a16="http://schemas.microsoft.com/office/drawing/2014/main" id="{AD748176-211E-45E9-BBDA-5296C887CC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640EEDCC-27A7-46C6-857E-ABF3B197F7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3A858EA-DB27-4C57-9206-B958AFC61FA5}" type="slidenum">
              <a:rPr lang="en-US" altLang="es-AR" smtClean="0"/>
              <a:pPr fontAlgn="base">
                <a:spcBef>
                  <a:spcPct val="0"/>
                </a:spcBef>
                <a:spcAft>
                  <a:spcPct val="0"/>
                </a:spcAft>
              </a:pPr>
              <a:t>7</a:t>
            </a:fld>
            <a:endParaRPr lang="en-US" altLang="es-AR"/>
          </a:p>
        </p:txBody>
      </p:sp>
      <p:sp>
        <p:nvSpPr>
          <p:cNvPr id="40963" name="Rectangle 2">
            <a:extLst>
              <a:ext uri="{FF2B5EF4-FFF2-40B4-BE49-F238E27FC236}">
                <a16:creationId xmlns:a16="http://schemas.microsoft.com/office/drawing/2014/main" id="{10BCC4AA-9653-488D-A3D9-1C8F8B48C9D2}"/>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a:extLst>
              <a:ext uri="{FF2B5EF4-FFF2-40B4-BE49-F238E27FC236}">
                <a16:creationId xmlns:a16="http://schemas.microsoft.com/office/drawing/2014/main" id="{C2C6FABD-1973-4A6B-A707-063570F152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ED55345B-B253-410E-B709-74C715421F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EE831C0-F92E-4332-B78C-EF10967B72D8}" type="slidenum">
              <a:rPr lang="es-ES" altLang="es-AR" smtClean="0"/>
              <a:pPr fontAlgn="base">
                <a:spcBef>
                  <a:spcPct val="0"/>
                </a:spcBef>
                <a:spcAft>
                  <a:spcPct val="0"/>
                </a:spcAft>
              </a:pPr>
              <a:t>8</a:t>
            </a:fld>
            <a:endParaRPr lang="es-ES" altLang="es-AR"/>
          </a:p>
        </p:txBody>
      </p:sp>
      <p:sp>
        <p:nvSpPr>
          <p:cNvPr id="43011" name="Rectangle 2">
            <a:extLst>
              <a:ext uri="{FF2B5EF4-FFF2-40B4-BE49-F238E27FC236}">
                <a16:creationId xmlns:a16="http://schemas.microsoft.com/office/drawing/2014/main" id="{91C1D5B6-5880-4AE2-B809-226701E1B3A6}"/>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a:extLst>
              <a:ext uri="{FF2B5EF4-FFF2-40B4-BE49-F238E27FC236}">
                <a16:creationId xmlns:a16="http://schemas.microsoft.com/office/drawing/2014/main" id="{810814FE-2451-4C11-BA50-A5696F6CF3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41439CD4-7570-477A-95A3-5083C53E28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E239E95-772B-4189-98E8-1F78A15A3B92}" type="slidenum">
              <a:rPr lang="en-US" altLang="es-AR" smtClean="0"/>
              <a:pPr fontAlgn="base">
                <a:spcBef>
                  <a:spcPct val="0"/>
                </a:spcBef>
                <a:spcAft>
                  <a:spcPct val="0"/>
                </a:spcAft>
              </a:pPr>
              <a:t>10</a:t>
            </a:fld>
            <a:endParaRPr lang="en-US" altLang="es-AR"/>
          </a:p>
        </p:txBody>
      </p:sp>
      <p:sp>
        <p:nvSpPr>
          <p:cNvPr id="45059" name="Rectangle 2">
            <a:extLst>
              <a:ext uri="{FF2B5EF4-FFF2-40B4-BE49-F238E27FC236}">
                <a16:creationId xmlns:a16="http://schemas.microsoft.com/office/drawing/2014/main" id="{E9E43E20-4219-41A6-81A8-9CC099A78341}"/>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a:extLst>
              <a:ext uri="{FF2B5EF4-FFF2-40B4-BE49-F238E27FC236}">
                <a16:creationId xmlns:a16="http://schemas.microsoft.com/office/drawing/2014/main" id="{E88E2E35-4995-483C-81E6-9ECFFE7100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s-AR" dirty="0"/>
          </a:p>
        </p:txBody>
      </p:sp>
    </p:spTree>
    <p:extLst>
      <p:ext uri="{BB962C8B-B14F-4D97-AF65-F5344CB8AC3E}">
        <p14:creationId xmlns:p14="http://schemas.microsoft.com/office/powerpoint/2010/main" val="4139849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ABEFD4F-A1DE-495E-B024-83A96EC2121A}" type="slidenum">
              <a:rPr lang="es-ES" altLang="es-AR" smtClean="0"/>
              <a:pPr>
                <a:spcBef>
                  <a:spcPct val="0"/>
                </a:spcBef>
              </a:pPr>
              <a:t>17</a:t>
            </a:fld>
            <a:endParaRPr lang="es-ES" altLang="es-AR" dirty="0"/>
          </a:p>
        </p:txBody>
      </p:sp>
      <p:sp>
        <p:nvSpPr>
          <p:cNvPr id="71683" name="Rectangle 2"/>
          <p:cNvSpPr>
            <a:spLocks noGrp="1" noRot="1" noChangeAspect="1" noChangeArrowheads="1" noTextEdit="1"/>
          </p:cNvSpPr>
          <p:nvPr>
            <p:ph type="sldImg"/>
          </p:nvPr>
        </p:nvSpPr>
        <p:spPr>
          <a:xfrm>
            <a:off x="685800" y="1143000"/>
            <a:ext cx="5486400" cy="3086100"/>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AR" dirty="0"/>
          </a:p>
        </p:txBody>
      </p:sp>
    </p:spTree>
    <p:extLst>
      <p:ext uri="{BB962C8B-B14F-4D97-AF65-F5344CB8AC3E}">
        <p14:creationId xmlns:p14="http://schemas.microsoft.com/office/powerpoint/2010/main" val="1393559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D5DDB9A-A6BC-4A25-8AD2-538121798CD5}" type="datetimeFigureOut">
              <a:rPr lang="es-AR" smtClean="0"/>
              <a:t>23/8/2018</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C5004AA4-3759-40E7-9C94-420E1AB36A7B}" type="slidenum">
              <a:rPr lang="es-AR" smtClean="0"/>
              <a:t>‹Nº›</a:t>
            </a:fld>
            <a:endParaRPr lang="es-AR" dirty="0"/>
          </a:p>
        </p:txBody>
      </p:sp>
    </p:spTree>
    <p:extLst>
      <p:ext uri="{BB962C8B-B14F-4D97-AF65-F5344CB8AC3E}">
        <p14:creationId xmlns:p14="http://schemas.microsoft.com/office/powerpoint/2010/main" val="3894351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D5DDB9A-A6BC-4A25-8AD2-538121798CD5}" type="datetimeFigureOut">
              <a:rPr lang="es-AR" smtClean="0"/>
              <a:t>23/8/2018</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C5004AA4-3759-40E7-9C94-420E1AB36A7B}" type="slidenum">
              <a:rPr lang="es-AR" smtClean="0"/>
              <a:t>‹Nº›</a:t>
            </a:fld>
            <a:endParaRPr lang="es-AR" dirty="0"/>
          </a:p>
        </p:txBody>
      </p:sp>
    </p:spTree>
    <p:extLst>
      <p:ext uri="{BB962C8B-B14F-4D97-AF65-F5344CB8AC3E}">
        <p14:creationId xmlns:p14="http://schemas.microsoft.com/office/powerpoint/2010/main" val="2323893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D5DDB9A-A6BC-4A25-8AD2-538121798CD5}" type="datetimeFigureOut">
              <a:rPr lang="es-AR" smtClean="0"/>
              <a:t>23/8/2018</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C5004AA4-3759-40E7-9C94-420E1AB36A7B}" type="slidenum">
              <a:rPr lang="es-AR" smtClean="0"/>
              <a:t>‹Nº›</a:t>
            </a:fld>
            <a:endParaRPr lang="es-AR" dirty="0"/>
          </a:p>
        </p:txBody>
      </p:sp>
    </p:spTree>
    <p:extLst>
      <p:ext uri="{BB962C8B-B14F-4D97-AF65-F5344CB8AC3E}">
        <p14:creationId xmlns:p14="http://schemas.microsoft.com/office/powerpoint/2010/main" val="233406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D5DDB9A-A6BC-4A25-8AD2-538121798CD5}" type="datetimeFigureOut">
              <a:rPr lang="es-AR" smtClean="0"/>
              <a:t>23/8/2018</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C5004AA4-3759-40E7-9C94-420E1AB36A7B}" type="slidenum">
              <a:rPr lang="es-AR" smtClean="0"/>
              <a:t>‹Nº›</a:t>
            </a:fld>
            <a:endParaRPr lang="es-AR" dirty="0"/>
          </a:p>
        </p:txBody>
      </p:sp>
    </p:spTree>
    <p:extLst>
      <p:ext uri="{BB962C8B-B14F-4D97-AF65-F5344CB8AC3E}">
        <p14:creationId xmlns:p14="http://schemas.microsoft.com/office/powerpoint/2010/main" val="1334844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D5DDB9A-A6BC-4A25-8AD2-538121798CD5}" type="datetimeFigureOut">
              <a:rPr lang="es-AR" smtClean="0"/>
              <a:t>23/8/2018</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C5004AA4-3759-40E7-9C94-420E1AB36A7B}" type="slidenum">
              <a:rPr lang="es-AR" smtClean="0"/>
              <a:t>‹Nº›</a:t>
            </a:fld>
            <a:endParaRPr lang="es-AR" dirty="0"/>
          </a:p>
        </p:txBody>
      </p:sp>
    </p:spTree>
    <p:extLst>
      <p:ext uri="{BB962C8B-B14F-4D97-AF65-F5344CB8AC3E}">
        <p14:creationId xmlns:p14="http://schemas.microsoft.com/office/powerpoint/2010/main" val="1307022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D5DDB9A-A6BC-4A25-8AD2-538121798CD5}" type="datetimeFigureOut">
              <a:rPr lang="es-AR" smtClean="0"/>
              <a:t>23/8/2018</a:t>
            </a:fld>
            <a:endParaRPr lang="es-AR" dirty="0"/>
          </a:p>
        </p:txBody>
      </p:sp>
      <p:sp>
        <p:nvSpPr>
          <p:cNvPr id="6" name="Footer Placeholder 5"/>
          <p:cNvSpPr>
            <a:spLocks noGrp="1"/>
          </p:cNvSpPr>
          <p:nvPr>
            <p:ph type="ftr" sz="quarter" idx="11"/>
          </p:nvPr>
        </p:nvSpPr>
        <p:spPr/>
        <p:txBody>
          <a:bodyPr/>
          <a:lstStyle/>
          <a:p>
            <a:endParaRPr lang="es-AR" dirty="0"/>
          </a:p>
        </p:txBody>
      </p:sp>
      <p:sp>
        <p:nvSpPr>
          <p:cNvPr id="7" name="Slide Number Placeholder 6"/>
          <p:cNvSpPr>
            <a:spLocks noGrp="1"/>
          </p:cNvSpPr>
          <p:nvPr>
            <p:ph type="sldNum" sz="quarter" idx="12"/>
          </p:nvPr>
        </p:nvSpPr>
        <p:spPr/>
        <p:txBody>
          <a:bodyPr/>
          <a:lstStyle/>
          <a:p>
            <a:fld id="{C5004AA4-3759-40E7-9C94-420E1AB36A7B}" type="slidenum">
              <a:rPr lang="es-AR" smtClean="0"/>
              <a:t>‹Nº›</a:t>
            </a:fld>
            <a:endParaRPr lang="es-AR" dirty="0"/>
          </a:p>
        </p:txBody>
      </p:sp>
    </p:spTree>
    <p:extLst>
      <p:ext uri="{BB962C8B-B14F-4D97-AF65-F5344CB8AC3E}">
        <p14:creationId xmlns:p14="http://schemas.microsoft.com/office/powerpoint/2010/main" val="388100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D5DDB9A-A6BC-4A25-8AD2-538121798CD5}" type="datetimeFigureOut">
              <a:rPr lang="es-AR" smtClean="0"/>
              <a:t>23/8/2018</a:t>
            </a:fld>
            <a:endParaRPr lang="es-AR" dirty="0"/>
          </a:p>
        </p:txBody>
      </p:sp>
      <p:sp>
        <p:nvSpPr>
          <p:cNvPr id="8" name="Footer Placeholder 7"/>
          <p:cNvSpPr>
            <a:spLocks noGrp="1"/>
          </p:cNvSpPr>
          <p:nvPr>
            <p:ph type="ftr" sz="quarter" idx="11"/>
          </p:nvPr>
        </p:nvSpPr>
        <p:spPr/>
        <p:txBody>
          <a:bodyPr/>
          <a:lstStyle/>
          <a:p>
            <a:endParaRPr lang="es-AR" dirty="0"/>
          </a:p>
        </p:txBody>
      </p:sp>
      <p:sp>
        <p:nvSpPr>
          <p:cNvPr id="9" name="Slide Number Placeholder 8"/>
          <p:cNvSpPr>
            <a:spLocks noGrp="1"/>
          </p:cNvSpPr>
          <p:nvPr>
            <p:ph type="sldNum" sz="quarter" idx="12"/>
          </p:nvPr>
        </p:nvSpPr>
        <p:spPr/>
        <p:txBody>
          <a:bodyPr/>
          <a:lstStyle/>
          <a:p>
            <a:fld id="{C5004AA4-3759-40E7-9C94-420E1AB36A7B}" type="slidenum">
              <a:rPr lang="es-AR" smtClean="0"/>
              <a:t>‹Nº›</a:t>
            </a:fld>
            <a:endParaRPr lang="es-AR" dirty="0"/>
          </a:p>
        </p:txBody>
      </p:sp>
    </p:spTree>
    <p:extLst>
      <p:ext uri="{BB962C8B-B14F-4D97-AF65-F5344CB8AC3E}">
        <p14:creationId xmlns:p14="http://schemas.microsoft.com/office/powerpoint/2010/main" val="1625183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D5DDB9A-A6BC-4A25-8AD2-538121798CD5}" type="datetimeFigureOut">
              <a:rPr lang="es-AR" smtClean="0"/>
              <a:t>23/8/2018</a:t>
            </a:fld>
            <a:endParaRPr lang="es-AR" dirty="0"/>
          </a:p>
        </p:txBody>
      </p:sp>
      <p:sp>
        <p:nvSpPr>
          <p:cNvPr id="4" name="Footer Placeholder 3"/>
          <p:cNvSpPr>
            <a:spLocks noGrp="1"/>
          </p:cNvSpPr>
          <p:nvPr>
            <p:ph type="ftr" sz="quarter" idx="11"/>
          </p:nvPr>
        </p:nvSpPr>
        <p:spPr/>
        <p:txBody>
          <a:bodyPr/>
          <a:lstStyle/>
          <a:p>
            <a:endParaRPr lang="es-AR" dirty="0"/>
          </a:p>
        </p:txBody>
      </p:sp>
      <p:sp>
        <p:nvSpPr>
          <p:cNvPr id="5" name="Slide Number Placeholder 4"/>
          <p:cNvSpPr>
            <a:spLocks noGrp="1"/>
          </p:cNvSpPr>
          <p:nvPr>
            <p:ph type="sldNum" sz="quarter" idx="12"/>
          </p:nvPr>
        </p:nvSpPr>
        <p:spPr/>
        <p:txBody>
          <a:bodyPr/>
          <a:lstStyle/>
          <a:p>
            <a:fld id="{C5004AA4-3759-40E7-9C94-420E1AB36A7B}" type="slidenum">
              <a:rPr lang="es-AR" smtClean="0"/>
              <a:t>‹Nº›</a:t>
            </a:fld>
            <a:endParaRPr lang="es-AR" dirty="0"/>
          </a:p>
        </p:txBody>
      </p:sp>
    </p:spTree>
    <p:extLst>
      <p:ext uri="{BB962C8B-B14F-4D97-AF65-F5344CB8AC3E}">
        <p14:creationId xmlns:p14="http://schemas.microsoft.com/office/powerpoint/2010/main" val="4163094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5DDB9A-A6BC-4A25-8AD2-538121798CD5}" type="datetimeFigureOut">
              <a:rPr lang="es-AR" smtClean="0"/>
              <a:t>23/8/2018</a:t>
            </a:fld>
            <a:endParaRPr lang="es-AR" dirty="0"/>
          </a:p>
        </p:txBody>
      </p:sp>
      <p:sp>
        <p:nvSpPr>
          <p:cNvPr id="3" name="Footer Placeholder 2"/>
          <p:cNvSpPr>
            <a:spLocks noGrp="1"/>
          </p:cNvSpPr>
          <p:nvPr>
            <p:ph type="ftr" sz="quarter" idx="11"/>
          </p:nvPr>
        </p:nvSpPr>
        <p:spPr/>
        <p:txBody>
          <a:bodyPr/>
          <a:lstStyle/>
          <a:p>
            <a:endParaRPr lang="es-AR" dirty="0"/>
          </a:p>
        </p:txBody>
      </p:sp>
      <p:sp>
        <p:nvSpPr>
          <p:cNvPr id="4" name="Slide Number Placeholder 3"/>
          <p:cNvSpPr>
            <a:spLocks noGrp="1"/>
          </p:cNvSpPr>
          <p:nvPr>
            <p:ph type="sldNum" sz="quarter" idx="12"/>
          </p:nvPr>
        </p:nvSpPr>
        <p:spPr/>
        <p:txBody>
          <a:bodyPr/>
          <a:lstStyle/>
          <a:p>
            <a:fld id="{C5004AA4-3759-40E7-9C94-420E1AB36A7B}" type="slidenum">
              <a:rPr lang="es-AR" smtClean="0"/>
              <a:t>‹Nº›</a:t>
            </a:fld>
            <a:endParaRPr lang="es-AR" dirty="0"/>
          </a:p>
        </p:txBody>
      </p:sp>
    </p:spTree>
    <p:extLst>
      <p:ext uri="{BB962C8B-B14F-4D97-AF65-F5344CB8AC3E}">
        <p14:creationId xmlns:p14="http://schemas.microsoft.com/office/powerpoint/2010/main" val="163701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D5DDB9A-A6BC-4A25-8AD2-538121798CD5}" type="datetimeFigureOut">
              <a:rPr lang="es-AR" smtClean="0"/>
              <a:t>23/8/2018</a:t>
            </a:fld>
            <a:endParaRPr lang="es-AR" dirty="0"/>
          </a:p>
        </p:txBody>
      </p:sp>
      <p:sp>
        <p:nvSpPr>
          <p:cNvPr id="6" name="Footer Placeholder 5"/>
          <p:cNvSpPr>
            <a:spLocks noGrp="1"/>
          </p:cNvSpPr>
          <p:nvPr>
            <p:ph type="ftr" sz="quarter" idx="11"/>
          </p:nvPr>
        </p:nvSpPr>
        <p:spPr/>
        <p:txBody>
          <a:bodyPr/>
          <a:lstStyle/>
          <a:p>
            <a:endParaRPr lang="es-AR" dirty="0"/>
          </a:p>
        </p:txBody>
      </p:sp>
      <p:sp>
        <p:nvSpPr>
          <p:cNvPr id="7" name="Slide Number Placeholder 6"/>
          <p:cNvSpPr>
            <a:spLocks noGrp="1"/>
          </p:cNvSpPr>
          <p:nvPr>
            <p:ph type="sldNum" sz="quarter" idx="12"/>
          </p:nvPr>
        </p:nvSpPr>
        <p:spPr/>
        <p:txBody>
          <a:bodyPr/>
          <a:lstStyle/>
          <a:p>
            <a:fld id="{C5004AA4-3759-40E7-9C94-420E1AB36A7B}" type="slidenum">
              <a:rPr lang="es-AR" smtClean="0"/>
              <a:t>‹Nº›</a:t>
            </a:fld>
            <a:endParaRPr lang="es-AR" dirty="0"/>
          </a:p>
        </p:txBody>
      </p:sp>
    </p:spTree>
    <p:extLst>
      <p:ext uri="{BB962C8B-B14F-4D97-AF65-F5344CB8AC3E}">
        <p14:creationId xmlns:p14="http://schemas.microsoft.com/office/powerpoint/2010/main" val="4012727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D5DDB9A-A6BC-4A25-8AD2-538121798CD5}" type="datetimeFigureOut">
              <a:rPr lang="es-AR" smtClean="0"/>
              <a:t>23/8/2018</a:t>
            </a:fld>
            <a:endParaRPr lang="es-AR" dirty="0"/>
          </a:p>
        </p:txBody>
      </p:sp>
      <p:sp>
        <p:nvSpPr>
          <p:cNvPr id="6" name="Footer Placeholder 5"/>
          <p:cNvSpPr>
            <a:spLocks noGrp="1"/>
          </p:cNvSpPr>
          <p:nvPr>
            <p:ph type="ftr" sz="quarter" idx="11"/>
          </p:nvPr>
        </p:nvSpPr>
        <p:spPr/>
        <p:txBody>
          <a:bodyPr/>
          <a:lstStyle/>
          <a:p>
            <a:endParaRPr lang="es-AR" dirty="0"/>
          </a:p>
        </p:txBody>
      </p:sp>
      <p:sp>
        <p:nvSpPr>
          <p:cNvPr id="7" name="Slide Number Placeholder 6"/>
          <p:cNvSpPr>
            <a:spLocks noGrp="1"/>
          </p:cNvSpPr>
          <p:nvPr>
            <p:ph type="sldNum" sz="quarter" idx="12"/>
          </p:nvPr>
        </p:nvSpPr>
        <p:spPr/>
        <p:txBody>
          <a:bodyPr/>
          <a:lstStyle/>
          <a:p>
            <a:fld id="{C5004AA4-3759-40E7-9C94-420E1AB36A7B}" type="slidenum">
              <a:rPr lang="es-AR" smtClean="0"/>
              <a:t>‹Nº›</a:t>
            </a:fld>
            <a:endParaRPr lang="es-AR" dirty="0"/>
          </a:p>
        </p:txBody>
      </p:sp>
    </p:spTree>
    <p:extLst>
      <p:ext uri="{BB962C8B-B14F-4D97-AF65-F5344CB8AC3E}">
        <p14:creationId xmlns:p14="http://schemas.microsoft.com/office/powerpoint/2010/main" val="344089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DDB9A-A6BC-4A25-8AD2-538121798CD5}" type="datetimeFigureOut">
              <a:rPr lang="es-AR" smtClean="0"/>
              <a:t>23/8/2018</a:t>
            </a:fld>
            <a:endParaRPr lang="es-AR"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04AA4-3759-40E7-9C94-420E1AB36A7B}" type="slidenum">
              <a:rPr lang="es-AR" smtClean="0"/>
              <a:t>‹Nº›</a:t>
            </a:fld>
            <a:endParaRPr lang="es-AR" dirty="0"/>
          </a:p>
        </p:txBody>
      </p:sp>
    </p:spTree>
    <p:extLst>
      <p:ext uri="{BB962C8B-B14F-4D97-AF65-F5344CB8AC3E}">
        <p14:creationId xmlns:p14="http://schemas.microsoft.com/office/powerpoint/2010/main" val="19868074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gif"/><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gif"/><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gif"/><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 Rectángulo"/>
          <p:cNvSpPr>
            <a:spLocks noChangeArrowheads="1"/>
          </p:cNvSpPr>
          <p:nvPr/>
        </p:nvSpPr>
        <p:spPr bwMode="auto">
          <a:xfrm>
            <a:off x="0" y="0"/>
            <a:ext cx="12192000" cy="6858000"/>
          </a:xfrm>
          <a:prstGeom prst="rect">
            <a:avLst/>
          </a:prstGeom>
          <a:solidFill>
            <a:srgbClr val="0000FF"/>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lvl1pPr eaLnBrk="0" hangingPunct="0">
              <a:defRPr sz="1600" b="1">
                <a:solidFill>
                  <a:srgbClr val="008000"/>
                </a:solidFill>
                <a:latin typeface="Times New Roman" panose="02020603050405020304" pitchFamily="18" charset="0"/>
                <a:cs typeface="Arial" panose="020B0604020202020204" pitchFamily="34" charset="0"/>
              </a:defRPr>
            </a:lvl1pPr>
            <a:lvl2pPr marL="742950" indent="-285750" eaLnBrk="0" hangingPunct="0">
              <a:defRPr sz="1600" b="1">
                <a:solidFill>
                  <a:srgbClr val="008000"/>
                </a:solidFill>
                <a:latin typeface="Times New Roman" panose="02020603050405020304" pitchFamily="18" charset="0"/>
                <a:cs typeface="Arial" panose="020B0604020202020204" pitchFamily="34" charset="0"/>
              </a:defRPr>
            </a:lvl2pPr>
            <a:lvl3pPr marL="1143000" indent="-228600" eaLnBrk="0" hangingPunct="0">
              <a:defRPr sz="1600" b="1">
                <a:solidFill>
                  <a:srgbClr val="008000"/>
                </a:solidFill>
                <a:latin typeface="Times New Roman" panose="02020603050405020304" pitchFamily="18" charset="0"/>
                <a:cs typeface="Arial" panose="020B0604020202020204" pitchFamily="34" charset="0"/>
              </a:defRPr>
            </a:lvl3pPr>
            <a:lvl4pPr marL="1600200" indent="-228600" eaLnBrk="0" hangingPunct="0">
              <a:defRPr sz="1600" b="1">
                <a:solidFill>
                  <a:srgbClr val="008000"/>
                </a:solidFill>
                <a:latin typeface="Times New Roman" panose="02020603050405020304" pitchFamily="18" charset="0"/>
                <a:cs typeface="Arial" panose="020B0604020202020204" pitchFamily="34" charset="0"/>
              </a:defRPr>
            </a:lvl4pPr>
            <a:lvl5pPr marL="2057400" indent="-228600" eaLnBrk="0" hangingPunct="0">
              <a:defRPr sz="1600" b="1">
                <a:solidFill>
                  <a:srgbClr val="008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9pPr>
          </a:lstStyle>
          <a:p>
            <a:pPr algn="ctr" eaLnBrk="1" hangingPunct="1"/>
            <a:endParaRPr lang="en-US" altLang="es-AR" dirty="0"/>
          </a:p>
        </p:txBody>
      </p:sp>
      <p:sp>
        <p:nvSpPr>
          <p:cNvPr id="3" name="Text Box 3"/>
          <p:cNvSpPr txBox="1">
            <a:spLocks noChangeArrowheads="1"/>
          </p:cNvSpPr>
          <p:nvPr/>
        </p:nvSpPr>
        <p:spPr bwMode="auto">
          <a:xfrm>
            <a:off x="1417983" y="874862"/>
            <a:ext cx="9144000" cy="5632311"/>
          </a:xfrm>
          <a:prstGeom prst="rect">
            <a:avLst/>
          </a:prstGeom>
          <a:noFill/>
          <a:ln w="76200">
            <a:noFill/>
            <a:miter lim="800000"/>
            <a:headEnd/>
            <a:tailEnd/>
          </a:ln>
          <a:effectLst/>
        </p:spPr>
        <p:txBody>
          <a:bodyPr wrap="square">
            <a:spAutoFit/>
          </a:bodyPr>
          <a:lstStyle/>
          <a:p>
            <a:pPr algn="ctr"/>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 </a:t>
            </a:r>
            <a:r>
              <a:rPr lang="es-AR" sz="2800" dirty="0">
                <a:solidFill>
                  <a:srgbClr val="FFFF00"/>
                </a:solidFill>
                <a:effectLst>
                  <a:outerShdw blurRad="38100" dist="38100" dir="2700000" algn="tl">
                    <a:srgbClr val="C0C0C0"/>
                  </a:outerShdw>
                </a:effectLst>
                <a:latin typeface="Arial Narrow" panose="020B0606020202030204" pitchFamily="34" charset="0"/>
                <a:cs typeface="Arial" charset="0"/>
              </a:rPr>
              <a:t>PERSPECTIVA  AGROCLIMÁTICA  E HÍDRICA </a:t>
            </a:r>
          </a:p>
          <a:p>
            <a:pPr algn="ctr"/>
            <a:r>
              <a:rPr lang="es-AR" sz="2800" dirty="0">
                <a:solidFill>
                  <a:srgbClr val="FFFF00"/>
                </a:solidFill>
                <a:effectLst>
                  <a:outerShdw blurRad="38100" dist="38100" dir="2700000" algn="tl">
                    <a:srgbClr val="C0C0C0"/>
                  </a:outerShdw>
                </a:effectLst>
                <a:latin typeface="Arial Narrow" panose="020B0606020202030204" pitchFamily="34" charset="0"/>
                <a:cs typeface="Arial" charset="0"/>
              </a:rPr>
              <a:t>AGOSTO DE 2018 - MARZO DE 2019</a:t>
            </a:r>
          </a:p>
          <a:p>
            <a:pPr algn="ctr"/>
            <a:r>
              <a:rPr lang="es-AR" sz="2800" dirty="0">
                <a:solidFill>
                  <a:srgbClr val="FFFF00"/>
                </a:solidFill>
                <a:effectLst>
                  <a:outerShdw blurRad="38100" dist="38100" dir="2700000" algn="tl">
                    <a:srgbClr val="C0C0C0"/>
                  </a:outerShdw>
                </a:effectLst>
                <a:latin typeface="Arial Narrow" panose="020B0606020202030204" pitchFamily="34" charset="0"/>
                <a:cs typeface="Arial" charset="0"/>
              </a:rPr>
              <a:t>EN LA PROVINCIA DE CORRIENTES</a:t>
            </a:r>
          </a:p>
          <a:p>
            <a:pPr algn="ctr"/>
            <a:endParaRPr lang="es-AR" sz="28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ctr">
              <a:defRPr/>
            </a:pPr>
            <a:r>
              <a:rPr lang="es-AR" sz="2800" dirty="0">
                <a:solidFill>
                  <a:srgbClr val="FFFF00"/>
                </a:solidFill>
                <a:effectLst>
                  <a:outerShdw blurRad="38100" dist="38100" dir="2700000" algn="tl">
                    <a:srgbClr val="C0C0C0"/>
                  </a:outerShdw>
                </a:effectLst>
                <a:latin typeface="Arial Narrow" panose="020B0606020202030204" pitchFamily="34" charset="0"/>
                <a:cs typeface="Arial" charset="0"/>
              </a:rPr>
              <a:t>Ing Agr Eduardo M. Sierra</a:t>
            </a:r>
          </a:p>
          <a:p>
            <a:pPr algn="ctr">
              <a:defRPr/>
            </a:pPr>
            <a:r>
              <a:rPr lang="es-ES" sz="2800" dirty="0">
                <a:solidFill>
                  <a:srgbClr val="FFFF00"/>
                </a:solidFill>
                <a:effectLst>
                  <a:outerShdw blurRad="38100" dist="38100" dir="2700000" algn="tl">
                    <a:srgbClr val="C0C0C0"/>
                  </a:outerShdw>
                </a:effectLst>
                <a:latin typeface="Arial Narrow" panose="020B0606020202030204" pitchFamily="34" charset="0"/>
                <a:cs typeface="Arial" charset="0"/>
              </a:rPr>
              <a:t>Especialista en Agroclimatología</a:t>
            </a:r>
          </a:p>
          <a:p>
            <a:pPr algn="ctr"/>
            <a:endParaRPr lang="es-AR" sz="2800" i="1"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ctr"/>
            <a:r>
              <a:rPr lang="es-AR" sz="2800" dirty="0">
                <a:solidFill>
                  <a:srgbClr val="FFFF00"/>
                </a:solidFill>
                <a:effectLst>
                  <a:outerShdw blurRad="38100" dist="38100" dir="2700000" algn="tl">
                    <a:srgbClr val="C0C0C0"/>
                  </a:outerShdw>
                </a:effectLst>
                <a:latin typeface="Arial Narrow" panose="020B0606020202030204" pitchFamily="34" charset="0"/>
                <a:cs typeface="Arial" charset="0"/>
              </a:rPr>
              <a:t>JORNADA 2018</a:t>
            </a:r>
          </a:p>
          <a:p>
            <a:pPr algn="ctr"/>
            <a:endParaRPr lang="es-AR" sz="28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ctr"/>
            <a:r>
              <a:rPr lang="es-AR" sz="2800" dirty="0">
                <a:solidFill>
                  <a:srgbClr val="FFFF00"/>
                </a:solidFill>
                <a:effectLst>
                  <a:outerShdw blurRad="38100" dist="38100" dir="2700000" algn="tl">
                    <a:srgbClr val="C0C0C0"/>
                  </a:outerShdw>
                </a:effectLst>
                <a:latin typeface="Arial Narrow" panose="020B0606020202030204" pitchFamily="34" charset="0"/>
                <a:cs typeface="Arial" charset="0"/>
              </a:rPr>
              <a:t>ASOCIACIÓN CORRENTINA DE PLANTADORES DE ARROZ</a:t>
            </a:r>
          </a:p>
          <a:p>
            <a:pPr algn="ctr">
              <a:defRPr/>
            </a:pPr>
            <a:endParaRPr lang="es-ES" sz="28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ctr">
              <a:defRPr/>
            </a:pPr>
            <a:r>
              <a:rPr lang="es-AR" sz="2800" dirty="0">
                <a:solidFill>
                  <a:srgbClr val="FFFF00"/>
                </a:solidFill>
                <a:effectLst>
                  <a:outerShdw blurRad="38100" dist="38100" dir="2700000" algn="tl">
                    <a:srgbClr val="C0C0C0"/>
                  </a:outerShdw>
                </a:effectLst>
                <a:latin typeface="Arial Narrow" panose="020B0606020202030204" pitchFamily="34" charset="0"/>
                <a:cs typeface="Arial" charset="0"/>
              </a:rPr>
              <a:t>24  de Agosto de 2018</a:t>
            </a:r>
          </a:p>
          <a:p>
            <a:pPr algn="ctr">
              <a:defRPr/>
            </a:pPr>
            <a:endParaRPr lang="es-AR" sz="2400" i="1" dirty="0">
              <a:solidFill>
                <a:srgbClr val="FFFF00"/>
              </a:solidFill>
              <a:effectLst>
                <a:outerShdw blurRad="38100" dist="38100" dir="2700000" algn="tl">
                  <a:srgbClr val="C0C0C0"/>
                </a:outerShdw>
              </a:effectLst>
              <a:latin typeface="Comic Sans MS" pitchFamily="66" charset="0"/>
              <a:cs typeface="Arial" charset="0"/>
            </a:endParaRPr>
          </a:p>
        </p:txBody>
      </p:sp>
    </p:spTree>
    <p:extLst>
      <p:ext uri="{BB962C8B-B14F-4D97-AF65-F5344CB8AC3E}">
        <p14:creationId xmlns:p14="http://schemas.microsoft.com/office/powerpoint/2010/main" val="242727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1BE30CC1-2EF6-42FE-B339-5AFF9DB1D1DA}"/>
              </a:ext>
            </a:extLst>
          </p:cNvPr>
          <p:cNvSpPr/>
          <p:nvPr/>
        </p:nvSpPr>
        <p:spPr>
          <a:xfrm>
            <a:off x="152400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anchor="ctr"/>
          <a:lstStyle/>
          <a:p>
            <a:pPr algn="ctr" eaLnBrk="1" fontAlgn="auto" hangingPunct="1">
              <a:spcBef>
                <a:spcPts val="0"/>
              </a:spcBef>
              <a:spcAft>
                <a:spcPts val="0"/>
              </a:spcAft>
              <a:defRPr/>
            </a:pPr>
            <a:endParaRPr lang="es-MX"/>
          </a:p>
        </p:txBody>
      </p:sp>
      <p:pic>
        <p:nvPicPr>
          <p:cNvPr id="44035" name="Picture 2" descr="arg8901">
            <a:extLst>
              <a:ext uri="{FF2B5EF4-FFF2-40B4-BE49-F238E27FC236}">
                <a16:creationId xmlns:a16="http://schemas.microsoft.com/office/drawing/2014/main" id="{A6477ADB-C3F3-4CAA-8604-06167EDFD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0"/>
            <a:ext cx="584358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3">
            <a:extLst>
              <a:ext uri="{FF2B5EF4-FFF2-40B4-BE49-F238E27FC236}">
                <a16:creationId xmlns:a16="http://schemas.microsoft.com/office/drawing/2014/main" id="{1CC47F9E-B54D-4CFB-A8E0-7E28A1827CCB}"/>
              </a:ext>
            </a:extLst>
          </p:cNvPr>
          <p:cNvSpPr txBox="1">
            <a:spLocks noChangeArrowheads="1"/>
          </p:cNvSpPr>
          <p:nvPr/>
        </p:nvSpPr>
        <p:spPr bwMode="auto">
          <a:xfrm>
            <a:off x="2279650" y="457200"/>
            <a:ext cx="15636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AR" sz="3600" b="1">
                <a:solidFill>
                  <a:srgbClr val="FFFF00"/>
                </a:solidFill>
                <a:latin typeface="Verdana" panose="020B0604030504040204" pitchFamily="34" charset="0"/>
              </a:rPr>
              <a:t>NIÑA</a:t>
            </a:r>
            <a:endParaRPr lang="es-ES" altLang="es-AR" sz="3600" b="1">
              <a:solidFill>
                <a:srgbClr val="FFFF00"/>
              </a:solidFill>
              <a:latin typeface="Verdan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a:extLst>
              <a:ext uri="{FF2B5EF4-FFF2-40B4-BE49-F238E27FC236}">
                <a16:creationId xmlns:a16="http://schemas.microsoft.com/office/drawing/2014/main" id="{71033A02-DCE3-407F-8FB7-F551B2161FA2}"/>
              </a:ext>
            </a:extLst>
          </p:cNvPr>
          <p:cNvGraphicFramePr>
            <a:graphicFrameLocks noGrp="1"/>
          </p:cNvGraphicFramePr>
          <p:nvPr/>
        </p:nvGraphicFramePr>
        <p:xfrm>
          <a:off x="1774826" y="260350"/>
          <a:ext cx="8642349" cy="6218242"/>
        </p:xfrm>
        <a:graphic>
          <a:graphicData uri="http://schemas.openxmlformats.org/drawingml/2006/table">
            <a:tbl>
              <a:tblPr/>
              <a:tblGrid>
                <a:gridCol w="1368372">
                  <a:extLst>
                    <a:ext uri="{9D8B030D-6E8A-4147-A177-3AD203B41FA5}">
                      <a16:colId xmlns:a16="http://schemas.microsoft.com/office/drawing/2014/main" val="20000"/>
                    </a:ext>
                  </a:extLst>
                </a:gridCol>
                <a:gridCol w="3384920">
                  <a:extLst>
                    <a:ext uri="{9D8B030D-6E8A-4147-A177-3AD203B41FA5}">
                      <a16:colId xmlns:a16="http://schemas.microsoft.com/office/drawing/2014/main" val="20001"/>
                    </a:ext>
                  </a:extLst>
                </a:gridCol>
                <a:gridCol w="3889057">
                  <a:extLst>
                    <a:ext uri="{9D8B030D-6E8A-4147-A177-3AD203B41FA5}">
                      <a16:colId xmlns:a16="http://schemas.microsoft.com/office/drawing/2014/main" val="20002"/>
                    </a:ext>
                  </a:extLst>
                </a:gridCol>
              </a:tblGrid>
              <a:tr h="365779">
                <a:tc gridSpan="3">
                  <a:txBody>
                    <a:bodyPr/>
                    <a:lstStyle/>
                    <a:p>
                      <a:pPr marL="0" algn="ctr" defTabSz="914400" rtl="0" eaLnBrk="1" latinLnBrk="0" hangingPunct="1">
                        <a:spcAft>
                          <a:spcPts val="0"/>
                        </a:spcAft>
                      </a:pPr>
                      <a:r>
                        <a:rPr lang="es-ES" sz="2400" b="1" i="0" kern="1200" baseline="0" dirty="0">
                          <a:solidFill>
                            <a:srgbClr val="000000"/>
                          </a:solidFill>
                          <a:latin typeface="Arial Narrow" pitchFamily="34" charset="0"/>
                          <a:ea typeface="Times New Roman"/>
                          <a:cs typeface="Arial"/>
                        </a:rPr>
                        <a:t>Episodios de “El Niño” y  “La Niña”</a:t>
                      </a:r>
                      <a:endParaRPr lang="es-MX" sz="2400" b="1" i="0" kern="1200" baseline="0" dirty="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65779">
                <a:tc>
                  <a:txBody>
                    <a:bodyPr/>
                    <a:lstStyle/>
                    <a:p>
                      <a:pPr>
                        <a:spcAft>
                          <a:spcPts val="0"/>
                        </a:spcAft>
                      </a:pPr>
                      <a:r>
                        <a:rPr lang="en-US" sz="2400" b="1" i="0" baseline="0" dirty="0" err="1">
                          <a:solidFill>
                            <a:srgbClr val="000000"/>
                          </a:solidFill>
                          <a:latin typeface="Arial Narrow" pitchFamily="34" charset="0"/>
                          <a:ea typeface="Times New Roman"/>
                          <a:cs typeface="Arial"/>
                        </a:rPr>
                        <a:t>Década</a:t>
                      </a:r>
                      <a:endParaRPr lang="es-MX" sz="2400" b="1" i="0" baseline="0" dirty="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spcAft>
                          <a:spcPts val="0"/>
                        </a:spcAft>
                      </a:pPr>
                      <a:r>
                        <a:rPr lang="en-US" sz="2400" b="1" i="0" baseline="0" dirty="0">
                          <a:solidFill>
                            <a:srgbClr val="000000"/>
                          </a:solidFill>
                          <a:latin typeface="Arial Narrow" pitchFamily="34" charset="0"/>
                          <a:ea typeface="Times New Roman"/>
                          <a:cs typeface="Arial"/>
                        </a:rPr>
                        <a:t>“El Niño”</a:t>
                      </a:r>
                      <a:endParaRPr lang="es-MX" sz="2400" b="1" i="0" baseline="0" dirty="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spcAft>
                          <a:spcPts val="0"/>
                        </a:spcAft>
                      </a:pPr>
                      <a:r>
                        <a:rPr lang="en-US" sz="2400" b="1" i="0" baseline="0" dirty="0">
                          <a:solidFill>
                            <a:srgbClr val="000000"/>
                          </a:solidFill>
                          <a:latin typeface="Arial Narrow" pitchFamily="34" charset="0"/>
                          <a:ea typeface="Times New Roman"/>
                          <a:cs typeface="Arial"/>
                        </a:rPr>
                        <a:t>“La Niña”</a:t>
                      </a:r>
                      <a:endParaRPr lang="es-MX" sz="2400" b="1" i="0" baseline="0" dirty="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5779">
                <a:tc>
                  <a:txBody>
                    <a:bodyPr/>
                    <a:lstStyle/>
                    <a:p>
                      <a:pPr>
                        <a:spcAft>
                          <a:spcPts val="0"/>
                        </a:spcAft>
                      </a:pPr>
                      <a:r>
                        <a:rPr lang="en-US" sz="2400" b="1" i="0" baseline="0" dirty="0">
                          <a:solidFill>
                            <a:srgbClr val="000000"/>
                          </a:solidFill>
                          <a:latin typeface="Arial Narrow" pitchFamily="34" charset="0"/>
                          <a:ea typeface="Times New Roman"/>
                          <a:cs typeface="Arial"/>
                        </a:rPr>
                        <a:t>1901-10</a:t>
                      </a:r>
                      <a:endParaRPr lang="es-MX" sz="2400" b="1" i="0" baseline="0" dirty="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spcAft>
                          <a:spcPts val="0"/>
                        </a:spcAft>
                      </a:pPr>
                      <a:r>
                        <a:rPr lang="en-US" sz="2400" b="1" i="0" baseline="0" dirty="0">
                          <a:solidFill>
                            <a:srgbClr val="000000"/>
                          </a:solidFill>
                          <a:latin typeface="Arial Narrow" pitchFamily="34" charset="0"/>
                          <a:ea typeface="Times New Roman"/>
                          <a:cs typeface="Arial"/>
                        </a:rPr>
                        <a:t>1905/06</a:t>
                      </a:r>
                      <a:endParaRPr lang="es-MX" sz="2400" b="1" i="0" baseline="0" dirty="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spcAft>
                          <a:spcPts val="0"/>
                        </a:spcAft>
                      </a:pPr>
                      <a:r>
                        <a:rPr lang="en-US" sz="2400" b="1" i="0" baseline="0" dirty="0">
                          <a:solidFill>
                            <a:srgbClr val="000000"/>
                          </a:solidFill>
                          <a:latin typeface="Arial Narrow" pitchFamily="34" charset="0"/>
                          <a:ea typeface="Times New Roman"/>
                          <a:cs typeface="Arial"/>
                        </a:rPr>
                        <a:t>1904/05</a:t>
                      </a:r>
                      <a:endParaRPr lang="es-MX" sz="2400" b="1" i="0" baseline="0" dirty="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5779">
                <a:tc>
                  <a:txBody>
                    <a:bodyPr/>
                    <a:lstStyle/>
                    <a:p>
                      <a:pPr>
                        <a:spcAft>
                          <a:spcPts val="0"/>
                        </a:spcAft>
                      </a:pPr>
                      <a:r>
                        <a:rPr lang="en-US" sz="2400" b="1" i="0" baseline="0" dirty="0">
                          <a:solidFill>
                            <a:srgbClr val="000000"/>
                          </a:solidFill>
                          <a:latin typeface="Arial Narrow" pitchFamily="34" charset="0"/>
                          <a:ea typeface="Times New Roman"/>
                          <a:cs typeface="Arial"/>
                        </a:rPr>
                        <a:t>1911-20</a:t>
                      </a:r>
                      <a:endParaRPr lang="es-MX" sz="2400" b="1" i="0" baseline="0" dirty="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spcAft>
                          <a:spcPts val="0"/>
                        </a:spcAft>
                      </a:pPr>
                      <a:r>
                        <a:rPr lang="en-US" sz="2400" b="1" i="0" baseline="0" dirty="0">
                          <a:solidFill>
                            <a:srgbClr val="000000"/>
                          </a:solidFill>
                          <a:latin typeface="Arial Narrow" pitchFamily="34" charset="0"/>
                          <a:ea typeface="Times New Roman"/>
                          <a:cs typeface="Arial"/>
                        </a:rPr>
                        <a:t>1911/12, 1914/15, 1918/19</a:t>
                      </a:r>
                      <a:endParaRPr lang="es-MX" sz="2400" b="1" i="0" baseline="0" dirty="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spcAft>
                          <a:spcPts val="0"/>
                        </a:spcAft>
                      </a:pPr>
                      <a:r>
                        <a:rPr lang="en-US" sz="2400" b="1" i="0" baseline="0" dirty="0">
                          <a:solidFill>
                            <a:srgbClr val="000000"/>
                          </a:solidFill>
                          <a:latin typeface="Arial Narrow" pitchFamily="34" charset="0"/>
                          <a:ea typeface="Times New Roman"/>
                          <a:cs typeface="Arial"/>
                        </a:rPr>
                        <a:t>1916/17</a:t>
                      </a:r>
                      <a:endParaRPr lang="es-MX" sz="2400" b="1" i="0" baseline="0" dirty="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5779">
                <a:tc>
                  <a:txBody>
                    <a:bodyPr/>
                    <a:lstStyle/>
                    <a:p>
                      <a:pPr>
                        <a:spcAft>
                          <a:spcPts val="0"/>
                        </a:spcAft>
                      </a:pPr>
                      <a:r>
                        <a:rPr lang="en-US" sz="2400" b="1" i="0" baseline="0">
                          <a:solidFill>
                            <a:srgbClr val="000000"/>
                          </a:solidFill>
                          <a:latin typeface="Arial Narrow" pitchFamily="34" charset="0"/>
                          <a:ea typeface="Times New Roman"/>
                          <a:cs typeface="Arial"/>
                        </a:rPr>
                        <a:t>1921-30</a:t>
                      </a:r>
                      <a:endParaRPr lang="es-MX" sz="2400" b="1" i="0" baseline="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spcAft>
                          <a:spcPts val="0"/>
                        </a:spcAft>
                      </a:pPr>
                      <a:r>
                        <a:rPr lang="en-US" sz="2400" b="1" i="0" baseline="0" dirty="0">
                          <a:solidFill>
                            <a:srgbClr val="000000"/>
                          </a:solidFill>
                          <a:latin typeface="Arial Narrow" pitchFamily="34" charset="0"/>
                          <a:ea typeface="Times New Roman"/>
                          <a:cs typeface="Arial"/>
                        </a:rPr>
                        <a:t>1923/24, 1925/26</a:t>
                      </a:r>
                      <a:endParaRPr lang="es-MX" sz="2400" b="1" i="0" baseline="0" dirty="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spcAft>
                          <a:spcPts val="0"/>
                        </a:spcAft>
                      </a:pPr>
                      <a:r>
                        <a:rPr lang="en-US" sz="2400" b="1" i="0" baseline="0" dirty="0">
                          <a:solidFill>
                            <a:srgbClr val="000000"/>
                          </a:solidFill>
                          <a:latin typeface="Arial Narrow" pitchFamily="34" charset="0"/>
                          <a:ea typeface="Times New Roman"/>
                          <a:cs typeface="Arial"/>
                        </a:rPr>
                        <a:t>1928/29</a:t>
                      </a:r>
                      <a:endParaRPr lang="es-MX" sz="2400" b="1" i="0" baseline="0" dirty="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5779">
                <a:tc>
                  <a:txBody>
                    <a:bodyPr/>
                    <a:lstStyle/>
                    <a:p>
                      <a:pPr>
                        <a:spcAft>
                          <a:spcPts val="0"/>
                        </a:spcAft>
                      </a:pPr>
                      <a:r>
                        <a:rPr lang="en-US" sz="2400" b="1" i="0" baseline="0">
                          <a:solidFill>
                            <a:srgbClr val="000000"/>
                          </a:solidFill>
                          <a:latin typeface="Arial Narrow" pitchFamily="34" charset="0"/>
                          <a:ea typeface="Times New Roman"/>
                          <a:cs typeface="Arial"/>
                        </a:rPr>
                        <a:t>1931-40</a:t>
                      </a:r>
                      <a:endParaRPr lang="es-MX" sz="2400" b="1" i="0" baseline="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spcAft>
                          <a:spcPts val="0"/>
                        </a:spcAft>
                      </a:pPr>
                      <a:r>
                        <a:rPr lang="en-US" sz="2400" b="1" i="0" baseline="0" dirty="0">
                          <a:solidFill>
                            <a:srgbClr val="000000"/>
                          </a:solidFill>
                          <a:latin typeface="Arial Narrow" pitchFamily="34" charset="0"/>
                          <a:ea typeface="Times New Roman"/>
                          <a:cs typeface="Arial"/>
                        </a:rPr>
                        <a:t>1930/31, 1932/33, 1939/40</a:t>
                      </a:r>
                      <a:endParaRPr lang="es-MX" sz="2400" b="1" i="0" baseline="0" dirty="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spcAft>
                          <a:spcPts val="0"/>
                        </a:spcAft>
                      </a:pPr>
                      <a:r>
                        <a:rPr lang="en-US" sz="2400" b="1" i="0" baseline="0" dirty="0">
                          <a:solidFill>
                            <a:srgbClr val="000000"/>
                          </a:solidFill>
                          <a:latin typeface="Arial Narrow" pitchFamily="34" charset="0"/>
                          <a:ea typeface="Times New Roman"/>
                          <a:cs typeface="Arial"/>
                        </a:rPr>
                        <a:t>1938/39</a:t>
                      </a:r>
                      <a:endParaRPr lang="es-MX" sz="2400" b="1" i="0" baseline="0" dirty="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5779">
                <a:tc>
                  <a:txBody>
                    <a:bodyPr/>
                    <a:lstStyle/>
                    <a:p>
                      <a:pPr>
                        <a:spcAft>
                          <a:spcPts val="0"/>
                        </a:spcAft>
                      </a:pPr>
                      <a:r>
                        <a:rPr lang="en-US" sz="2400" b="1" i="0" baseline="0">
                          <a:solidFill>
                            <a:srgbClr val="000000"/>
                          </a:solidFill>
                          <a:latin typeface="Arial Narrow" pitchFamily="34" charset="0"/>
                          <a:ea typeface="Times New Roman"/>
                          <a:cs typeface="Arial"/>
                        </a:rPr>
                        <a:t>1941-50</a:t>
                      </a:r>
                      <a:endParaRPr lang="es-MX" sz="2400" b="1" i="0" baseline="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spcAft>
                          <a:spcPts val="0"/>
                        </a:spcAft>
                      </a:pPr>
                      <a:r>
                        <a:rPr lang="en-US" sz="2400" b="1" i="0" baseline="0" dirty="0">
                          <a:solidFill>
                            <a:srgbClr val="000000"/>
                          </a:solidFill>
                          <a:latin typeface="Arial Narrow" pitchFamily="34" charset="0"/>
                          <a:ea typeface="Times New Roman"/>
                          <a:cs typeface="Arial"/>
                        </a:rPr>
                        <a:t>1941/42</a:t>
                      </a:r>
                      <a:endParaRPr lang="es-MX" sz="2400" b="1" i="0" baseline="0" dirty="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spcAft>
                          <a:spcPts val="0"/>
                        </a:spcAft>
                      </a:pPr>
                      <a:endParaRPr lang="en-US" sz="2400" b="1" i="0" baseline="0" dirty="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5779">
                <a:tc>
                  <a:txBody>
                    <a:bodyPr/>
                    <a:lstStyle/>
                    <a:p>
                      <a:pPr>
                        <a:spcAft>
                          <a:spcPts val="0"/>
                        </a:spcAft>
                      </a:pPr>
                      <a:r>
                        <a:rPr lang="en-US" sz="2400" b="1" i="0" baseline="0">
                          <a:solidFill>
                            <a:srgbClr val="000000"/>
                          </a:solidFill>
                          <a:latin typeface="Arial Narrow" pitchFamily="34" charset="0"/>
                          <a:ea typeface="Times New Roman"/>
                          <a:cs typeface="Arial"/>
                        </a:rPr>
                        <a:t>1951-60</a:t>
                      </a:r>
                      <a:endParaRPr lang="es-MX" sz="2400" b="1" i="0" baseline="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spcAft>
                          <a:spcPts val="0"/>
                        </a:spcAft>
                      </a:pPr>
                      <a:r>
                        <a:rPr lang="en-US" sz="2400" b="1" i="0" baseline="0" dirty="0">
                          <a:solidFill>
                            <a:srgbClr val="000000"/>
                          </a:solidFill>
                          <a:latin typeface="Arial Narrow" pitchFamily="34" charset="0"/>
                          <a:ea typeface="Times New Roman"/>
                          <a:cs typeface="Arial"/>
                        </a:rPr>
                        <a:t>1951/52, 1953/54, 1957/58</a:t>
                      </a:r>
                      <a:endParaRPr lang="es-MX" sz="2400" b="1" i="0" baseline="0" dirty="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spcAft>
                          <a:spcPts val="0"/>
                        </a:spcAft>
                      </a:pPr>
                      <a:r>
                        <a:rPr lang="en-US" sz="2400" b="1" i="0" baseline="0" dirty="0">
                          <a:solidFill>
                            <a:srgbClr val="000000"/>
                          </a:solidFill>
                          <a:latin typeface="Arial Narrow" pitchFamily="34" charset="0"/>
                          <a:ea typeface="Times New Roman"/>
                          <a:cs typeface="Arial"/>
                        </a:rPr>
                        <a:t>1950/51, 1954/55</a:t>
                      </a:r>
                      <a:endParaRPr lang="es-MX" sz="2400" b="1" i="0" baseline="0" dirty="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5779">
                <a:tc>
                  <a:txBody>
                    <a:bodyPr/>
                    <a:lstStyle/>
                    <a:p>
                      <a:pPr>
                        <a:spcAft>
                          <a:spcPts val="0"/>
                        </a:spcAft>
                      </a:pPr>
                      <a:r>
                        <a:rPr lang="en-US" sz="2400" b="1" i="0" baseline="0">
                          <a:solidFill>
                            <a:srgbClr val="000000"/>
                          </a:solidFill>
                          <a:latin typeface="Arial Narrow" pitchFamily="34" charset="0"/>
                          <a:ea typeface="Times New Roman"/>
                          <a:cs typeface="Arial"/>
                        </a:rPr>
                        <a:t>1961-70</a:t>
                      </a:r>
                      <a:endParaRPr lang="es-MX" sz="2400" b="1" i="0" baseline="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spcAft>
                          <a:spcPts val="0"/>
                        </a:spcAft>
                      </a:pPr>
                      <a:r>
                        <a:rPr lang="en-US" sz="2400" b="1" i="0" baseline="0" dirty="0">
                          <a:solidFill>
                            <a:srgbClr val="000000"/>
                          </a:solidFill>
                          <a:latin typeface="Arial Narrow" pitchFamily="34" charset="0"/>
                          <a:ea typeface="Times New Roman"/>
                          <a:cs typeface="Arial"/>
                        </a:rPr>
                        <a:t>1965/66, 1969/70</a:t>
                      </a:r>
                      <a:endParaRPr lang="es-MX" sz="2400" b="1" i="0" baseline="0" dirty="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spcAft>
                          <a:spcPts val="0"/>
                        </a:spcAft>
                      </a:pPr>
                      <a:r>
                        <a:rPr lang="en-US" sz="2400" b="1" i="0" baseline="0" dirty="0">
                          <a:solidFill>
                            <a:srgbClr val="000000"/>
                          </a:solidFill>
                          <a:latin typeface="Arial Narrow" pitchFamily="34" charset="0"/>
                          <a:ea typeface="Times New Roman"/>
                          <a:cs typeface="Arial"/>
                        </a:rPr>
                        <a:t>1964/65</a:t>
                      </a:r>
                      <a:endParaRPr lang="es-MX" sz="2400" b="1" i="0" baseline="0" dirty="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65779">
                <a:tc>
                  <a:txBody>
                    <a:bodyPr/>
                    <a:lstStyle/>
                    <a:p>
                      <a:pPr>
                        <a:spcAft>
                          <a:spcPts val="0"/>
                        </a:spcAft>
                      </a:pPr>
                      <a:r>
                        <a:rPr lang="en-US" sz="2400" b="1" i="0" baseline="0">
                          <a:solidFill>
                            <a:srgbClr val="000000"/>
                          </a:solidFill>
                          <a:latin typeface="Arial Narrow" pitchFamily="34" charset="0"/>
                          <a:ea typeface="Times New Roman"/>
                          <a:cs typeface="Arial"/>
                        </a:rPr>
                        <a:t>1971-80</a:t>
                      </a:r>
                      <a:endParaRPr lang="es-MX" sz="2400" b="1" i="0" baseline="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spcAft>
                          <a:spcPts val="0"/>
                        </a:spcAft>
                      </a:pPr>
                      <a:r>
                        <a:rPr lang="en-US" sz="2400" b="1" i="0" baseline="0" dirty="0">
                          <a:solidFill>
                            <a:srgbClr val="000000"/>
                          </a:solidFill>
                          <a:latin typeface="Arial Narrow" pitchFamily="34" charset="0"/>
                          <a:ea typeface="Times New Roman"/>
                          <a:cs typeface="Arial"/>
                        </a:rPr>
                        <a:t>1972/73, 1976/77</a:t>
                      </a:r>
                      <a:endParaRPr lang="es-MX" sz="2400" b="1" i="0" baseline="0" dirty="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spcAft>
                          <a:spcPts val="0"/>
                        </a:spcAft>
                      </a:pPr>
                      <a:r>
                        <a:rPr lang="en-US" sz="2400" b="1" i="0" baseline="0" dirty="0">
                          <a:solidFill>
                            <a:srgbClr val="000000"/>
                          </a:solidFill>
                          <a:latin typeface="Arial Narrow" pitchFamily="34" charset="0"/>
                          <a:ea typeface="Times New Roman"/>
                          <a:cs typeface="Arial"/>
                        </a:rPr>
                        <a:t>1970/71, 1973/74</a:t>
                      </a:r>
                      <a:endParaRPr lang="es-MX" sz="2400" b="1" i="0" baseline="0" dirty="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5779">
                <a:tc>
                  <a:txBody>
                    <a:bodyPr/>
                    <a:lstStyle/>
                    <a:p>
                      <a:pPr>
                        <a:spcAft>
                          <a:spcPts val="0"/>
                        </a:spcAft>
                      </a:pPr>
                      <a:r>
                        <a:rPr lang="en-US" sz="2400" b="1" i="0" baseline="0">
                          <a:solidFill>
                            <a:srgbClr val="000000"/>
                          </a:solidFill>
                          <a:latin typeface="Arial Narrow" pitchFamily="34" charset="0"/>
                          <a:ea typeface="Times New Roman"/>
                          <a:cs typeface="Arial"/>
                        </a:rPr>
                        <a:t>1981-90</a:t>
                      </a:r>
                      <a:endParaRPr lang="es-MX" sz="2400" b="1" i="0" baseline="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spcAft>
                          <a:spcPts val="0"/>
                        </a:spcAft>
                      </a:pPr>
                      <a:r>
                        <a:rPr lang="en-US" sz="2400" b="1" i="0" baseline="0" dirty="0">
                          <a:solidFill>
                            <a:srgbClr val="000000"/>
                          </a:solidFill>
                          <a:latin typeface="Arial Narrow" pitchFamily="34" charset="0"/>
                          <a:ea typeface="Times New Roman"/>
                          <a:cs typeface="Arial"/>
                        </a:rPr>
                        <a:t>1982/83, 1986/87</a:t>
                      </a:r>
                      <a:endParaRPr lang="es-MX" sz="2400" b="1" i="0" baseline="0" dirty="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spcAft>
                          <a:spcPts val="0"/>
                        </a:spcAft>
                      </a:pPr>
                      <a:r>
                        <a:rPr lang="en-US" sz="2400" b="1" i="0" baseline="0" dirty="0">
                          <a:solidFill>
                            <a:srgbClr val="000000"/>
                          </a:solidFill>
                          <a:latin typeface="Arial Narrow" pitchFamily="34" charset="0"/>
                          <a:ea typeface="Times New Roman"/>
                          <a:cs typeface="Arial"/>
                        </a:rPr>
                        <a:t>1988/89</a:t>
                      </a:r>
                      <a:endParaRPr lang="es-MX" sz="2400" b="1" i="0" baseline="0" dirty="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65779">
                <a:tc>
                  <a:txBody>
                    <a:bodyPr/>
                    <a:lstStyle/>
                    <a:p>
                      <a:pPr>
                        <a:spcAft>
                          <a:spcPts val="0"/>
                        </a:spcAft>
                      </a:pPr>
                      <a:r>
                        <a:rPr lang="en-US" sz="2400" b="1" i="0" baseline="0">
                          <a:solidFill>
                            <a:srgbClr val="000000"/>
                          </a:solidFill>
                          <a:latin typeface="Arial Narrow" pitchFamily="34" charset="0"/>
                          <a:ea typeface="Times New Roman"/>
                          <a:cs typeface="Arial"/>
                        </a:rPr>
                        <a:t>1991-00</a:t>
                      </a:r>
                      <a:endParaRPr lang="es-MX" sz="2400" b="1" i="0" baseline="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spcAft>
                          <a:spcPts val="0"/>
                        </a:spcAft>
                      </a:pPr>
                      <a:r>
                        <a:rPr lang="en-US" sz="2400" b="1" i="0" baseline="0" dirty="0">
                          <a:solidFill>
                            <a:srgbClr val="000000"/>
                          </a:solidFill>
                          <a:latin typeface="Arial Narrow" pitchFamily="34" charset="0"/>
                          <a:ea typeface="Times New Roman"/>
                          <a:cs typeface="Arial"/>
                        </a:rPr>
                        <a:t>1991/92, 1994/95, 1997/98</a:t>
                      </a:r>
                      <a:endParaRPr lang="es-MX" sz="2400" b="1" i="0" baseline="0" dirty="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spcAft>
                          <a:spcPts val="0"/>
                        </a:spcAft>
                      </a:pPr>
                      <a:r>
                        <a:rPr lang="en-US" sz="2400" b="1" i="0" baseline="0" dirty="0">
                          <a:solidFill>
                            <a:srgbClr val="000000"/>
                          </a:solidFill>
                          <a:latin typeface="Arial Narrow" pitchFamily="34" charset="0"/>
                          <a:ea typeface="Times New Roman"/>
                          <a:cs typeface="Arial"/>
                        </a:rPr>
                        <a:t>1998/99, 1999/00</a:t>
                      </a:r>
                      <a:endParaRPr lang="es-MX" sz="2400" b="1" i="0" baseline="0" dirty="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65779">
                <a:tc>
                  <a:txBody>
                    <a:bodyPr/>
                    <a:lstStyle/>
                    <a:p>
                      <a:pPr>
                        <a:spcAft>
                          <a:spcPts val="0"/>
                        </a:spcAft>
                      </a:pPr>
                      <a:r>
                        <a:rPr lang="en-US" sz="2400" b="1" i="0" baseline="0" dirty="0">
                          <a:solidFill>
                            <a:srgbClr val="000000"/>
                          </a:solidFill>
                          <a:latin typeface="Arial Narrow" pitchFamily="34" charset="0"/>
                          <a:ea typeface="Times New Roman"/>
                          <a:cs typeface="Arial"/>
                        </a:rPr>
                        <a:t>TOTALES</a:t>
                      </a:r>
                      <a:endParaRPr lang="es-MX" sz="2400" b="1" i="0" baseline="0" dirty="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spcAft>
                          <a:spcPts val="0"/>
                        </a:spcAft>
                      </a:pPr>
                      <a:r>
                        <a:rPr lang="en-US" sz="2400" b="1" i="0" baseline="0" dirty="0">
                          <a:solidFill>
                            <a:srgbClr val="000000"/>
                          </a:solidFill>
                          <a:latin typeface="Arial Narrow" pitchFamily="34" charset="0"/>
                          <a:ea typeface="Times New Roman"/>
                          <a:cs typeface="Arial"/>
                        </a:rPr>
                        <a:t>22 (22%)</a:t>
                      </a:r>
                      <a:endParaRPr lang="es-MX" sz="2400" b="1" i="0" baseline="0" dirty="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spcAft>
                          <a:spcPts val="0"/>
                        </a:spcAft>
                      </a:pPr>
                      <a:r>
                        <a:rPr lang="en-US" sz="2400" b="1" i="0" baseline="0" dirty="0">
                          <a:solidFill>
                            <a:srgbClr val="000000"/>
                          </a:solidFill>
                          <a:latin typeface="Arial Narrow" pitchFamily="34" charset="0"/>
                          <a:ea typeface="Times New Roman"/>
                          <a:cs typeface="Arial"/>
                        </a:rPr>
                        <a:t>12 (12%)</a:t>
                      </a:r>
                      <a:endParaRPr lang="es-MX" sz="2400" b="1" i="0" baseline="0" dirty="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731557">
                <a:tc>
                  <a:txBody>
                    <a:bodyPr/>
                    <a:lstStyle/>
                    <a:p>
                      <a:pPr>
                        <a:spcAft>
                          <a:spcPts val="0"/>
                        </a:spcAft>
                      </a:pPr>
                      <a:r>
                        <a:rPr lang="en-US" sz="2400" b="1" i="0" baseline="0">
                          <a:solidFill>
                            <a:srgbClr val="000000"/>
                          </a:solidFill>
                          <a:latin typeface="Arial Narrow" pitchFamily="34" charset="0"/>
                          <a:ea typeface="Times New Roman"/>
                          <a:cs typeface="Arial"/>
                        </a:rPr>
                        <a:t>2001-10</a:t>
                      </a:r>
                      <a:endParaRPr lang="es-MX" sz="2400" b="1" i="0" baseline="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spcAft>
                          <a:spcPts val="0"/>
                        </a:spcAft>
                      </a:pPr>
                      <a:r>
                        <a:rPr lang="en-US" sz="2400" b="1" i="0" baseline="0" dirty="0">
                          <a:solidFill>
                            <a:srgbClr val="000000"/>
                          </a:solidFill>
                          <a:latin typeface="Arial Narrow" pitchFamily="34" charset="0"/>
                          <a:ea typeface="Times New Roman"/>
                          <a:cs typeface="Arial"/>
                        </a:rPr>
                        <a:t>2002/03, 2006/07, 2009/2010</a:t>
                      </a:r>
                      <a:endParaRPr lang="es-MX" sz="2400" b="1" i="0" baseline="0" dirty="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spcAft>
                          <a:spcPts val="0"/>
                        </a:spcAft>
                      </a:pPr>
                      <a:r>
                        <a:rPr lang="en-US" sz="2400" b="1" i="0" baseline="0" dirty="0">
                          <a:solidFill>
                            <a:srgbClr val="000000"/>
                          </a:solidFill>
                          <a:latin typeface="Arial Narrow" pitchFamily="34" charset="0"/>
                          <a:ea typeface="Times New Roman"/>
                          <a:cs typeface="Arial"/>
                        </a:rPr>
                        <a:t>2000/01, 2005/06, 2007/08, 2008/09, 2010/2011</a:t>
                      </a:r>
                      <a:endParaRPr lang="es-MX" sz="2400" b="1" i="0" baseline="0" dirty="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65779">
                <a:tc>
                  <a:txBody>
                    <a:bodyPr/>
                    <a:lstStyle/>
                    <a:p>
                      <a:pPr>
                        <a:spcAft>
                          <a:spcPts val="0"/>
                        </a:spcAft>
                      </a:pPr>
                      <a:r>
                        <a:rPr lang="en-US" sz="2400" b="1" i="0" baseline="0" dirty="0">
                          <a:solidFill>
                            <a:srgbClr val="000000"/>
                          </a:solidFill>
                          <a:latin typeface="Arial Narrow" pitchFamily="34" charset="0"/>
                          <a:ea typeface="Times New Roman"/>
                          <a:cs typeface="Arial"/>
                        </a:rPr>
                        <a:t>2011-20</a:t>
                      </a:r>
                      <a:endParaRPr lang="es-MX" sz="2400" b="1" i="0" baseline="0" dirty="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spcAft>
                          <a:spcPts val="0"/>
                        </a:spcAft>
                      </a:pPr>
                      <a:r>
                        <a:rPr lang="en-US" sz="2400" b="1" i="0" baseline="0" dirty="0">
                          <a:solidFill>
                            <a:srgbClr val="000000"/>
                          </a:solidFill>
                          <a:latin typeface="Arial Narrow" pitchFamily="34" charset="0"/>
                          <a:ea typeface="Times New Roman"/>
                          <a:cs typeface="Arial"/>
                        </a:rPr>
                        <a:t>2015/16</a:t>
                      </a:r>
                      <a:endParaRPr lang="es-MX" sz="2400" b="1" i="0" baseline="0" dirty="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spcAft>
                          <a:spcPts val="0"/>
                        </a:spcAft>
                      </a:pPr>
                      <a:r>
                        <a:rPr lang="en-US" sz="2400" b="1" i="0" baseline="0" dirty="0">
                          <a:solidFill>
                            <a:srgbClr val="000000"/>
                          </a:solidFill>
                          <a:latin typeface="Arial Narrow" pitchFamily="34" charset="0"/>
                          <a:ea typeface="Times New Roman"/>
                          <a:cs typeface="Arial"/>
                        </a:rPr>
                        <a:t>2011/2012, 2017/18</a:t>
                      </a:r>
                      <a:endParaRPr lang="es-MX" sz="2400" b="1" i="0" baseline="0" dirty="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65779">
                <a:tc>
                  <a:txBody>
                    <a:bodyPr/>
                    <a:lstStyle/>
                    <a:p>
                      <a:pPr>
                        <a:spcAft>
                          <a:spcPts val="0"/>
                        </a:spcAft>
                      </a:pPr>
                      <a:r>
                        <a:rPr lang="en-US" sz="2400" b="1" i="0" baseline="0">
                          <a:solidFill>
                            <a:srgbClr val="000000"/>
                          </a:solidFill>
                          <a:latin typeface="Arial Narrow" pitchFamily="34" charset="0"/>
                          <a:ea typeface="Times New Roman"/>
                          <a:cs typeface="Arial"/>
                        </a:rPr>
                        <a:t>TOTALES</a:t>
                      </a:r>
                      <a:endParaRPr lang="es-MX" sz="2400" b="1" i="0" baseline="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spcAft>
                          <a:spcPts val="0"/>
                        </a:spcAft>
                      </a:pPr>
                      <a:r>
                        <a:rPr lang="en-US" sz="2400" b="1" i="0" baseline="0" dirty="0">
                          <a:solidFill>
                            <a:srgbClr val="000000"/>
                          </a:solidFill>
                          <a:latin typeface="Arial Narrow" pitchFamily="34" charset="0"/>
                          <a:ea typeface="Times New Roman"/>
                          <a:cs typeface="Arial"/>
                        </a:rPr>
                        <a:t>4 (23,5%)</a:t>
                      </a:r>
                      <a:endParaRPr lang="es-MX" sz="2400" b="1" i="0" baseline="0" dirty="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spcAft>
                          <a:spcPts val="0"/>
                        </a:spcAft>
                      </a:pPr>
                      <a:r>
                        <a:rPr lang="en-US" sz="2400" b="1" i="0" baseline="0" dirty="0">
                          <a:solidFill>
                            <a:srgbClr val="000000"/>
                          </a:solidFill>
                          <a:latin typeface="Arial Narrow" pitchFamily="34" charset="0"/>
                          <a:ea typeface="Times New Roman"/>
                          <a:cs typeface="Arial"/>
                        </a:rPr>
                        <a:t>7 (41,2%)</a:t>
                      </a:r>
                      <a:endParaRPr lang="es-MX" sz="2400" b="1" i="0" baseline="0" dirty="0">
                        <a:solidFill>
                          <a:srgbClr val="000000"/>
                        </a:solidFill>
                        <a:latin typeface="Arial Narrow" pitchFamily="34" charset="0"/>
                        <a:ea typeface="Times New Roman"/>
                        <a:cs typeface="Arial"/>
                      </a:endParaRPr>
                    </a:p>
                  </a:txBody>
                  <a:tcPr marL="68591" marR="68591"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Gráfico 2">
            <a:extLst>
              <a:ext uri="{FF2B5EF4-FFF2-40B4-BE49-F238E27FC236}">
                <a16:creationId xmlns:a16="http://schemas.microsoft.com/office/drawing/2014/main" id="{86B62512-538E-4231-81B8-4A47489C8AC4}"/>
              </a:ext>
            </a:extLst>
          </p:cNvPr>
          <p:cNvGraphicFramePr>
            <a:graphicFrameLocks noGrp="1"/>
          </p:cNvGraphicFramePr>
          <p:nvPr/>
        </p:nvGraphicFramePr>
        <p:xfrm>
          <a:off x="1724025" y="65088"/>
          <a:ext cx="8743950" cy="6583362"/>
        </p:xfrm>
        <a:graphic>
          <a:graphicData uri="http://schemas.openxmlformats.org/presentationml/2006/ole">
            <mc:AlternateContent xmlns:mc="http://schemas.openxmlformats.org/markup-compatibility/2006">
              <mc:Choice xmlns:v="urn:schemas-microsoft-com:vml" Requires="v">
                <p:oleObj spid="_x0000_s1051" name="Chart" r:id="rId3" imgW="8754615" imgH="6590347" progId="Excel.Chart.8">
                  <p:embed/>
                </p:oleObj>
              </mc:Choice>
              <mc:Fallback>
                <p:oleObj name="Chart" r:id="rId3" imgW="8754615" imgH="6590347" progId="Excel.Chart.8">
                  <p:embed/>
                  <p:pic>
                    <p:nvPicPr>
                      <p:cNvPr id="48130" name="Gráfico 2">
                        <a:extLst>
                          <a:ext uri="{FF2B5EF4-FFF2-40B4-BE49-F238E27FC236}">
                            <a16:creationId xmlns:a16="http://schemas.microsoft.com/office/drawing/2014/main" id="{86B62512-538E-4231-81B8-4A47489C8AC4}"/>
                          </a:ext>
                        </a:extLst>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025" y="65088"/>
                        <a:ext cx="8743950" cy="658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319CF9C-0889-4511-BE7E-D98B53E9A50C}"/>
              </a:ext>
            </a:extLst>
          </p:cNvPr>
          <p:cNvPicPr>
            <a:picLocks noChangeAspect="1"/>
          </p:cNvPicPr>
          <p:nvPr/>
        </p:nvPicPr>
        <p:blipFill>
          <a:blip r:embed="rId2"/>
          <a:stretch>
            <a:fillRect/>
          </a:stretch>
        </p:blipFill>
        <p:spPr>
          <a:xfrm>
            <a:off x="1755272" y="292336"/>
            <a:ext cx="8681456" cy="6273328"/>
          </a:xfrm>
          <a:prstGeom prst="rect">
            <a:avLst/>
          </a:prstGeom>
        </p:spPr>
      </p:pic>
    </p:spTree>
    <p:extLst>
      <p:ext uri="{BB962C8B-B14F-4D97-AF65-F5344CB8AC3E}">
        <p14:creationId xmlns:p14="http://schemas.microsoft.com/office/powerpoint/2010/main" val="4208100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descr="Imagen que contiene instrumentos de escritura, papelería&#10;&#10;Descripción generada con confianza muy alta">
            <a:extLst>
              <a:ext uri="{FF2B5EF4-FFF2-40B4-BE49-F238E27FC236}">
                <a16:creationId xmlns:a16="http://schemas.microsoft.com/office/drawing/2014/main" id="{854058DC-C897-454B-AAA4-742F16D3214F}"/>
              </a:ext>
            </a:extLst>
          </p:cNvPr>
          <p:cNvPicPr>
            <a:picLocks noChangeAspect="1"/>
          </p:cNvPicPr>
          <p:nvPr/>
        </p:nvPicPr>
        <p:blipFill>
          <a:blip r:embed="rId2"/>
          <a:stretch>
            <a:fillRect/>
          </a:stretch>
        </p:blipFill>
        <p:spPr>
          <a:xfrm>
            <a:off x="2241190" y="643466"/>
            <a:ext cx="7709619" cy="5571067"/>
          </a:xfrm>
          <a:prstGeom prst="rect">
            <a:avLst/>
          </a:prstGeom>
        </p:spPr>
      </p:pic>
    </p:spTree>
    <p:extLst>
      <p:ext uri="{BB962C8B-B14F-4D97-AF65-F5344CB8AC3E}">
        <p14:creationId xmlns:p14="http://schemas.microsoft.com/office/powerpoint/2010/main" val="3484474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3C95358-D063-4360-8651-5D0B18DE70CB}"/>
              </a:ext>
            </a:extLst>
          </p:cNvPr>
          <p:cNvPicPr>
            <a:picLocks noChangeAspect="1"/>
          </p:cNvPicPr>
          <p:nvPr/>
        </p:nvPicPr>
        <p:blipFill>
          <a:blip r:embed="rId2"/>
          <a:stretch>
            <a:fillRect/>
          </a:stretch>
        </p:blipFill>
        <p:spPr>
          <a:xfrm>
            <a:off x="1755272" y="292336"/>
            <a:ext cx="8681456" cy="6273328"/>
          </a:xfrm>
          <a:prstGeom prst="rect">
            <a:avLst/>
          </a:prstGeom>
        </p:spPr>
      </p:pic>
    </p:spTree>
    <p:extLst>
      <p:ext uri="{BB962C8B-B14F-4D97-AF65-F5344CB8AC3E}">
        <p14:creationId xmlns:p14="http://schemas.microsoft.com/office/powerpoint/2010/main" val="2250323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2 Rectángulo"/>
          <p:cNvSpPr>
            <a:spLocks noChangeArrowheads="1"/>
          </p:cNvSpPr>
          <p:nvPr/>
        </p:nvSpPr>
        <p:spPr bwMode="auto">
          <a:xfrm>
            <a:off x="0" y="24670"/>
            <a:ext cx="12192000" cy="6858000"/>
          </a:xfrm>
          <a:prstGeom prst="rect">
            <a:avLst/>
          </a:prstGeom>
          <a:solidFill>
            <a:srgbClr val="0033CC"/>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s-AR" sz="1200" dirty="0">
              <a:solidFill>
                <a:srgbClr val="008000"/>
              </a:solidFill>
              <a:latin typeface="Times New Roman" panose="02020603050405020304" pitchFamily="18" charset="0"/>
            </a:endParaRPr>
          </a:p>
        </p:txBody>
      </p:sp>
      <p:sp>
        <p:nvSpPr>
          <p:cNvPr id="4" name="1 Título"/>
          <p:cNvSpPr txBox="1">
            <a:spLocks/>
          </p:cNvSpPr>
          <p:nvPr/>
        </p:nvSpPr>
        <p:spPr bwMode="auto">
          <a:xfrm>
            <a:off x="458618" y="3105566"/>
            <a:ext cx="10801200" cy="917947"/>
          </a:xfrm>
          <a:prstGeom prst="rect">
            <a:avLst/>
          </a:prstGeom>
          <a:noFill/>
          <a:ln w="9525">
            <a:noFill/>
            <a:miter lim="800000"/>
            <a:headEnd/>
            <a:tailEnd/>
          </a:ln>
        </p:spPr>
        <p:txBody>
          <a:bodyPr anchor="ctr"/>
          <a:lstStyle/>
          <a:p>
            <a:pPr indent="-557184" algn="ctr">
              <a:defRPr/>
            </a:pPr>
            <a:r>
              <a:rPr lang="es-AR" sz="3600" dirty="0">
                <a:solidFill>
                  <a:srgbClr val="FFFF00"/>
                </a:solidFill>
                <a:effectLst>
                  <a:outerShdw blurRad="38100" dist="38100" dir="2700000" algn="tl">
                    <a:srgbClr val="000000"/>
                  </a:outerShdw>
                </a:effectLst>
                <a:latin typeface="Arial Narrow" pitchFamily="34" charset="0"/>
              </a:rPr>
              <a:t>LO SUCEDIDO HASTA  AHORA</a:t>
            </a:r>
          </a:p>
          <a:p>
            <a:pPr indent="-557184" algn="ctr">
              <a:defRPr/>
            </a:pPr>
            <a:endParaRPr lang="es-AR" sz="2000" dirty="0">
              <a:solidFill>
                <a:srgbClr val="FFFF00"/>
              </a:solidFill>
              <a:effectLst>
                <a:outerShdw blurRad="38100" dist="38100" dir="2700000" algn="tl">
                  <a:srgbClr val="000000"/>
                </a:outerShdw>
              </a:effectLst>
              <a:latin typeface="Arial Narrow" pitchFamily="34" charset="0"/>
            </a:endParaRPr>
          </a:p>
        </p:txBody>
      </p:sp>
    </p:spTree>
    <p:extLst>
      <p:ext uri="{BB962C8B-B14F-4D97-AF65-F5344CB8AC3E}">
        <p14:creationId xmlns:p14="http://schemas.microsoft.com/office/powerpoint/2010/main" val="1020080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12541"/>
            <a:ext cx="12192000" cy="6858000"/>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anchor="ctr"/>
          <a:lstStyle/>
          <a:p>
            <a:pPr algn="ctr" eaLnBrk="1" hangingPunct="1">
              <a:defRPr/>
            </a:pPr>
            <a:endParaRPr lang="es-MX" dirty="0"/>
          </a:p>
        </p:txBody>
      </p:sp>
      <p:sp>
        <p:nvSpPr>
          <p:cNvPr id="70659" name="Text Box 4"/>
          <p:cNvSpPr txBox="1">
            <a:spLocks noChangeArrowheads="1"/>
          </p:cNvSpPr>
          <p:nvPr/>
        </p:nvSpPr>
        <p:spPr bwMode="auto">
          <a:xfrm>
            <a:off x="1703732" y="2616049"/>
            <a:ext cx="9057033" cy="92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7" rIns="91435" bIns="45717">
            <a:spAutoFit/>
          </a:bodyPr>
          <a:lstStyle>
            <a:lvl1pPr indent="-7429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557213" indent="-557213" algn="ctr">
              <a:spcBef>
                <a:spcPct val="0"/>
              </a:spcBef>
              <a:buNone/>
              <a:defRPr/>
            </a:pPr>
            <a:r>
              <a:rPr lang="es-ES" altLang="es-AR" sz="2700" b="1" dirty="0">
                <a:solidFill>
                  <a:srgbClr val="FFFF00"/>
                </a:solidFill>
                <a:effectLst>
                  <a:outerShdw blurRad="38100" dist="38100" dir="2700000" algn="tl">
                    <a:srgbClr val="000000"/>
                  </a:outerShdw>
                </a:effectLst>
                <a:latin typeface="Arial Narrow" pitchFamily="34" charset="0"/>
              </a:rPr>
              <a:t>EVOLUCIÓN  DEL RÉGIMEN HÍDRICO EN LA CUENCA DEL PLATA DURANTE EL OTOÑO Y LO QUE VA DEL INVIERNO 2018</a:t>
            </a:r>
          </a:p>
        </p:txBody>
      </p:sp>
    </p:spTree>
    <p:extLst>
      <p:ext uri="{BB962C8B-B14F-4D97-AF65-F5344CB8AC3E}">
        <p14:creationId xmlns:p14="http://schemas.microsoft.com/office/powerpoint/2010/main" val="2406137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BA96C55D-0754-4810-AA10-D6BCDA30F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6941" y="1454634"/>
            <a:ext cx="5114925" cy="4505325"/>
          </a:xfrm>
          <a:prstGeom prst="rect">
            <a:avLst/>
          </a:prstGeom>
        </p:spPr>
      </p:pic>
      <p:sp>
        <p:nvSpPr>
          <p:cNvPr id="4" name="CuadroTexto 3">
            <a:extLst>
              <a:ext uri="{FF2B5EF4-FFF2-40B4-BE49-F238E27FC236}">
                <a16:creationId xmlns:a16="http://schemas.microsoft.com/office/drawing/2014/main" id="{9671AC9E-D22D-4F35-A37F-D9E9C4145F4C}"/>
              </a:ext>
            </a:extLst>
          </p:cNvPr>
          <p:cNvSpPr txBox="1"/>
          <p:nvPr/>
        </p:nvSpPr>
        <p:spPr>
          <a:xfrm>
            <a:off x="1071342" y="253218"/>
            <a:ext cx="10408773" cy="923330"/>
          </a:xfrm>
          <a:prstGeom prst="rect">
            <a:avLst/>
          </a:prstGeom>
          <a:noFill/>
        </p:spPr>
        <p:txBody>
          <a:bodyPr wrap="square" rtlCol="0">
            <a:spAutoFit/>
          </a:bodyPr>
          <a:lstStyle/>
          <a:p>
            <a:pPr algn="just"/>
            <a:r>
              <a:rPr lang="es-AR" b="1" dirty="0">
                <a:latin typeface="Arial Narrow" panose="020B0606020202030204" pitchFamily="34" charset="0"/>
              </a:rPr>
              <a:t>Durante el otoño y lo que va del invierno 2018, la acción residual del fuerte episodio de “La Niña”, que afectó a la temporada anterior, continuó reduciendo las precipitaciones en la Cuenca del Plata, haciendo que la mayor parte de su extensión recibiera valores inferiores al promedio estacional. </a:t>
            </a:r>
          </a:p>
        </p:txBody>
      </p:sp>
      <p:sp>
        <p:nvSpPr>
          <p:cNvPr id="7" name="CuadroTexto 6">
            <a:extLst>
              <a:ext uri="{FF2B5EF4-FFF2-40B4-BE49-F238E27FC236}">
                <a16:creationId xmlns:a16="http://schemas.microsoft.com/office/drawing/2014/main" id="{406195F9-D67E-4838-BB06-52F60E044609}"/>
              </a:ext>
            </a:extLst>
          </p:cNvPr>
          <p:cNvSpPr txBox="1"/>
          <p:nvPr/>
        </p:nvSpPr>
        <p:spPr>
          <a:xfrm>
            <a:off x="1017710" y="5895028"/>
            <a:ext cx="3343276" cy="646331"/>
          </a:xfrm>
          <a:prstGeom prst="rect">
            <a:avLst/>
          </a:prstGeom>
          <a:noFill/>
        </p:spPr>
        <p:txBody>
          <a:bodyPr wrap="square" rtlCol="0">
            <a:spAutoFit/>
          </a:bodyPr>
          <a:lstStyle/>
          <a:p>
            <a:pPr algn="ctr"/>
            <a:r>
              <a:rPr lang="es-AR" b="1" dirty="0">
                <a:latin typeface="Arial Narrow" panose="020B0606020202030204" pitchFamily="34" charset="0"/>
              </a:rPr>
              <a:t>Precipitaciones  Observadas en los últimos 90 días  (mm)</a:t>
            </a:r>
          </a:p>
        </p:txBody>
      </p:sp>
      <p:sp>
        <p:nvSpPr>
          <p:cNvPr id="8" name="CuadroTexto 7">
            <a:extLst>
              <a:ext uri="{FF2B5EF4-FFF2-40B4-BE49-F238E27FC236}">
                <a16:creationId xmlns:a16="http://schemas.microsoft.com/office/drawing/2014/main" id="{ABB6D55A-7271-4813-B5FD-E43FCEBDBEC5}"/>
              </a:ext>
            </a:extLst>
          </p:cNvPr>
          <p:cNvSpPr txBox="1"/>
          <p:nvPr/>
        </p:nvSpPr>
        <p:spPr>
          <a:xfrm>
            <a:off x="6769051" y="5941194"/>
            <a:ext cx="3612905" cy="646331"/>
          </a:xfrm>
          <a:prstGeom prst="rect">
            <a:avLst/>
          </a:prstGeom>
          <a:noFill/>
        </p:spPr>
        <p:txBody>
          <a:bodyPr wrap="square" rtlCol="0">
            <a:spAutoFit/>
          </a:bodyPr>
          <a:lstStyle/>
          <a:p>
            <a:pPr algn="ctr"/>
            <a:r>
              <a:rPr lang="es-AR" b="1" dirty="0">
                <a:latin typeface="Arial Narrow" panose="020B0606020202030204" pitchFamily="34" charset="0"/>
              </a:rPr>
              <a:t>Anomalía % en los últimos 90 días</a:t>
            </a:r>
          </a:p>
          <a:p>
            <a:pPr algn="ctr"/>
            <a:r>
              <a:rPr lang="es-AR" b="1" dirty="0">
                <a:latin typeface="Arial Narrow" panose="020B0606020202030204" pitchFamily="34" charset="0"/>
              </a:rPr>
              <a:t> (En porcentaje del promedio normal)</a:t>
            </a:r>
          </a:p>
        </p:txBody>
      </p:sp>
      <p:pic>
        <p:nvPicPr>
          <p:cNvPr id="3" name="Imagen 2">
            <a:extLst>
              <a:ext uri="{FF2B5EF4-FFF2-40B4-BE49-F238E27FC236}">
                <a16:creationId xmlns:a16="http://schemas.microsoft.com/office/drawing/2014/main" id="{43FFE2FE-D912-419D-B04E-0F12554775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257" y="1453547"/>
            <a:ext cx="4495800" cy="4181475"/>
          </a:xfrm>
          <a:prstGeom prst="rect">
            <a:avLst/>
          </a:prstGeom>
        </p:spPr>
      </p:pic>
    </p:spTree>
    <p:extLst>
      <p:ext uri="{BB962C8B-B14F-4D97-AF65-F5344CB8AC3E}">
        <p14:creationId xmlns:p14="http://schemas.microsoft.com/office/powerpoint/2010/main" val="1311303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600E7B9-807A-4518-865F-35D2F8FEAAED}"/>
              </a:ext>
            </a:extLst>
          </p:cNvPr>
          <p:cNvPicPr>
            <a:picLocks noChangeAspect="1"/>
          </p:cNvPicPr>
          <p:nvPr/>
        </p:nvPicPr>
        <p:blipFill>
          <a:blip r:embed="rId2"/>
          <a:stretch>
            <a:fillRect/>
          </a:stretch>
        </p:blipFill>
        <p:spPr>
          <a:xfrm>
            <a:off x="1755272" y="292336"/>
            <a:ext cx="8681456" cy="6273328"/>
          </a:xfrm>
          <a:prstGeom prst="rect">
            <a:avLst/>
          </a:prstGeom>
        </p:spPr>
      </p:pic>
    </p:spTree>
    <p:extLst>
      <p:ext uri="{BB962C8B-B14F-4D97-AF65-F5344CB8AC3E}">
        <p14:creationId xmlns:p14="http://schemas.microsoft.com/office/powerpoint/2010/main" val="2084469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2 Rectángulo">
            <a:extLst>
              <a:ext uri="{FF2B5EF4-FFF2-40B4-BE49-F238E27FC236}">
                <a16:creationId xmlns:a16="http://schemas.microsoft.com/office/drawing/2014/main" id="{160F2DA9-85DE-4B97-A896-57495ABEC698}"/>
              </a:ext>
            </a:extLst>
          </p:cNvPr>
          <p:cNvSpPr>
            <a:spLocks noChangeArrowheads="1"/>
          </p:cNvSpPr>
          <p:nvPr/>
        </p:nvSpPr>
        <p:spPr bwMode="auto">
          <a:xfrm>
            <a:off x="0" y="0"/>
            <a:ext cx="12192000" cy="68580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s-AR" sz="1600" b="1">
              <a:solidFill>
                <a:srgbClr val="008000"/>
              </a:solidFill>
              <a:latin typeface="Times New Roman" panose="02020603050405020304" pitchFamily="18" charset="0"/>
              <a:cs typeface="Arial" panose="020B0604020202020204" pitchFamily="34" charset="0"/>
            </a:endParaRPr>
          </a:p>
        </p:txBody>
      </p:sp>
      <p:sp>
        <p:nvSpPr>
          <p:cNvPr id="4" name="1 Título">
            <a:extLst>
              <a:ext uri="{FF2B5EF4-FFF2-40B4-BE49-F238E27FC236}">
                <a16:creationId xmlns:a16="http://schemas.microsoft.com/office/drawing/2014/main" id="{5553F10D-EE9F-4CF1-B3A5-C4D17EC0CFC3}"/>
              </a:ext>
            </a:extLst>
          </p:cNvPr>
          <p:cNvSpPr txBox="1">
            <a:spLocks/>
          </p:cNvSpPr>
          <p:nvPr/>
        </p:nvSpPr>
        <p:spPr bwMode="auto">
          <a:xfrm>
            <a:off x="1992313" y="1268413"/>
            <a:ext cx="7772400" cy="2952750"/>
          </a:xfrm>
          <a:prstGeom prst="rect">
            <a:avLst/>
          </a:prstGeom>
          <a:noFill/>
          <a:ln w="9525">
            <a:noFill/>
            <a:miter lim="800000"/>
            <a:headEnd/>
            <a:tailEnd/>
          </a:ln>
        </p:spPr>
        <p:txBody>
          <a:bodyPr anchor="ctr"/>
          <a:lstStyle/>
          <a:p>
            <a:pPr marL="742950" indent="-742950" algn="just" fontAlgn="auto">
              <a:spcBef>
                <a:spcPts val="0"/>
              </a:spcBef>
              <a:spcAft>
                <a:spcPts val="0"/>
              </a:spcAft>
              <a:buFontTx/>
              <a:buAutoNum type="alphaLcParenR"/>
              <a:defRPr/>
            </a:pPr>
            <a:endParaRPr lang="es-AR" sz="3600" dirty="0">
              <a:solidFill>
                <a:srgbClr val="FF0000"/>
              </a:solidFill>
              <a:effectLst>
                <a:outerShdw blurRad="38100" dist="38100" dir="2700000" algn="tl">
                  <a:srgbClr val="000000"/>
                </a:outerShdw>
              </a:effectLst>
              <a:latin typeface="Comic Sans MS" pitchFamily="66" charset="0"/>
            </a:endParaRPr>
          </a:p>
          <a:p>
            <a:pPr marL="742950" indent="-742950" algn="just" fontAlgn="auto">
              <a:spcBef>
                <a:spcPts val="0"/>
              </a:spcBef>
              <a:spcAft>
                <a:spcPts val="0"/>
              </a:spcAft>
              <a:buFontTx/>
              <a:buAutoNum type="alphaLcParenR"/>
              <a:defRPr/>
            </a:pPr>
            <a:endParaRPr lang="es-AR" sz="3600" dirty="0">
              <a:solidFill>
                <a:srgbClr val="FF0000"/>
              </a:solidFill>
              <a:effectLst>
                <a:outerShdw blurRad="38100" dist="38100" dir="2700000" algn="tl">
                  <a:srgbClr val="000000"/>
                </a:outerShdw>
              </a:effectLst>
              <a:latin typeface="Comic Sans MS" pitchFamily="66" charset="0"/>
            </a:endParaRPr>
          </a:p>
          <a:p>
            <a:pPr marL="742950" indent="-742950" algn="just" fontAlgn="auto">
              <a:spcBef>
                <a:spcPts val="0"/>
              </a:spcBef>
              <a:spcAft>
                <a:spcPts val="0"/>
              </a:spcAft>
              <a:buFontTx/>
              <a:buAutoNum type="alphaLcParenR"/>
              <a:defRPr/>
            </a:pPr>
            <a:endParaRPr lang="es-AR" sz="2800" dirty="0">
              <a:solidFill>
                <a:srgbClr val="FF0000"/>
              </a:solidFill>
              <a:effectLst>
                <a:outerShdw blurRad="38100" dist="38100" dir="2700000" algn="tl">
                  <a:srgbClr val="000000"/>
                </a:outerShdw>
              </a:effectLst>
              <a:latin typeface="Comic Sans MS" pitchFamily="66" charset="0"/>
            </a:endParaRPr>
          </a:p>
          <a:p>
            <a:pPr marL="742950" indent="-742950" algn="ctr" fontAlgn="auto">
              <a:spcBef>
                <a:spcPts val="0"/>
              </a:spcBef>
              <a:spcAft>
                <a:spcPts val="0"/>
              </a:spcAft>
              <a:defRPr/>
            </a:pPr>
            <a:r>
              <a:rPr lang="es-AR" sz="3600" dirty="0">
                <a:solidFill>
                  <a:srgbClr val="FFFF00"/>
                </a:solidFill>
                <a:effectLst>
                  <a:outerShdw blurRad="38100" dist="38100" dir="2700000" algn="tl">
                    <a:srgbClr val="000000"/>
                  </a:outerShdw>
                </a:effectLst>
                <a:latin typeface="Arial Narrow" pitchFamily="34" charset="0"/>
              </a:rPr>
              <a:t>EL ENSO EN EL ESCENARIO</a:t>
            </a:r>
          </a:p>
          <a:p>
            <a:pPr marL="742950" indent="-742950" algn="ctr" fontAlgn="auto">
              <a:spcBef>
                <a:spcPts val="0"/>
              </a:spcBef>
              <a:spcAft>
                <a:spcPts val="0"/>
              </a:spcAft>
              <a:defRPr/>
            </a:pPr>
            <a:r>
              <a:rPr lang="es-AR" sz="3600" dirty="0">
                <a:solidFill>
                  <a:srgbClr val="FFFF00"/>
                </a:solidFill>
                <a:effectLst>
                  <a:outerShdw blurRad="38100" dist="38100" dir="2700000" algn="tl">
                    <a:srgbClr val="000000"/>
                  </a:outerShdw>
                </a:effectLst>
                <a:latin typeface="Arial Narrow" pitchFamily="34" charset="0"/>
              </a:rPr>
              <a:t> DE CAMBIO CLIMÁTICO GLOBAL</a:t>
            </a:r>
          </a:p>
          <a:p>
            <a:pPr marL="742950" indent="-742950" algn="just" fontAlgn="auto">
              <a:spcBef>
                <a:spcPts val="0"/>
              </a:spcBef>
              <a:spcAft>
                <a:spcPts val="0"/>
              </a:spcAft>
              <a:defRPr/>
            </a:pPr>
            <a:endParaRPr lang="es-ES" sz="2800" dirty="0">
              <a:solidFill>
                <a:srgbClr val="FFFF00"/>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3541234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82AB237-7433-4658-85B1-F6C3DC5A2F78}"/>
              </a:ext>
            </a:extLst>
          </p:cNvPr>
          <p:cNvPicPr>
            <a:picLocks noChangeAspect="1"/>
          </p:cNvPicPr>
          <p:nvPr/>
        </p:nvPicPr>
        <p:blipFill>
          <a:blip r:embed="rId2"/>
          <a:stretch>
            <a:fillRect/>
          </a:stretch>
        </p:blipFill>
        <p:spPr>
          <a:xfrm>
            <a:off x="1755272" y="292336"/>
            <a:ext cx="8681456" cy="6273328"/>
          </a:xfrm>
          <a:prstGeom prst="rect">
            <a:avLst/>
          </a:prstGeom>
        </p:spPr>
      </p:pic>
    </p:spTree>
    <p:extLst>
      <p:ext uri="{BB962C8B-B14F-4D97-AF65-F5344CB8AC3E}">
        <p14:creationId xmlns:p14="http://schemas.microsoft.com/office/powerpoint/2010/main" val="1293129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2 Rectángulo"/>
          <p:cNvSpPr>
            <a:spLocks noChangeArrowheads="1"/>
          </p:cNvSpPr>
          <p:nvPr/>
        </p:nvSpPr>
        <p:spPr bwMode="auto">
          <a:xfrm>
            <a:off x="0" y="24670"/>
            <a:ext cx="12192000" cy="6858000"/>
          </a:xfrm>
          <a:prstGeom prst="rect">
            <a:avLst/>
          </a:prstGeom>
          <a:solidFill>
            <a:srgbClr val="0033CC"/>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s-AR" sz="1200" dirty="0">
              <a:solidFill>
                <a:srgbClr val="008000"/>
              </a:solidFill>
              <a:latin typeface="Times New Roman" panose="02020603050405020304" pitchFamily="18" charset="0"/>
            </a:endParaRPr>
          </a:p>
        </p:txBody>
      </p:sp>
      <p:sp>
        <p:nvSpPr>
          <p:cNvPr id="4" name="1 Título"/>
          <p:cNvSpPr txBox="1">
            <a:spLocks/>
          </p:cNvSpPr>
          <p:nvPr/>
        </p:nvSpPr>
        <p:spPr bwMode="auto">
          <a:xfrm>
            <a:off x="458618" y="3105566"/>
            <a:ext cx="10801200" cy="917947"/>
          </a:xfrm>
          <a:prstGeom prst="rect">
            <a:avLst/>
          </a:prstGeom>
          <a:noFill/>
          <a:ln w="9525">
            <a:noFill/>
            <a:miter lim="800000"/>
            <a:headEnd/>
            <a:tailEnd/>
          </a:ln>
        </p:spPr>
        <p:txBody>
          <a:bodyPr anchor="ctr"/>
          <a:lstStyle/>
          <a:p>
            <a:pPr indent="-557184" algn="ctr">
              <a:defRPr/>
            </a:pPr>
            <a:r>
              <a:rPr lang="es-AR" sz="3600" dirty="0">
                <a:solidFill>
                  <a:srgbClr val="FFFF00"/>
                </a:solidFill>
                <a:effectLst>
                  <a:outerShdw blurRad="38100" dist="38100" dir="2700000" algn="tl">
                    <a:srgbClr val="000000"/>
                  </a:outerShdw>
                </a:effectLst>
                <a:latin typeface="Arial Narrow" pitchFamily="34" charset="0"/>
              </a:rPr>
              <a:t>PERSPECTIVA CLIMÁTICA   E HÍDRICA  DESDE EL PRESENTE HASTA EL FINAL DEL VERANO 2019</a:t>
            </a:r>
          </a:p>
          <a:p>
            <a:pPr indent="-557184" algn="ctr">
              <a:defRPr/>
            </a:pPr>
            <a:endParaRPr lang="es-AR" sz="2000" dirty="0">
              <a:solidFill>
                <a:srgbClr val="FFFF00"/>
              </a:solidFill>
              <a:effectLst>
                <a:outerShdw blurRad="38100" dist="38100" dir="2700000" algn="tl">
                  <a:srgbClr val="000000"/>
                </a:outerShdw>
              </a:effectLst>
              <a:latin typeface="Arial Narrow" pitchFamily="34" charset="0"/>
            </a:endParaRPr>
          </a:p>
        </p:txBody>
      </p:sp>
    </p:spTree>
    <p:extLst>
      <p:ext uri="{BB962C8B-B14F-4D97-AF65-F5344CB8AC3E}">
        <p14:creationId xmlns:p14="http://schemas.microsoft.com/office/powerpoint/2010/main" val="2558483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12541"/>
            <a:ext cx="12192000" cy="6858000"/>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anchor="ctr"/>
          <a:lstStyle/>
          <a:p>
            <a:pPr algn="ctr" eaLnBrk="1" hangingPunct="1">
              <a:defRPr/>
            </a:pPr>
            <a:endParaRPr lang="es-MX" dirty="0"/>
          </a:p>
        </p:txBody>
      </p:sp>
      <p:sp>
        <p:nvSpPr>
          <p:cNvPr id="70659" name="Text Box 4"/>
          <p:cNvSpPr txBox="1">
            <a:spLocks noChangeArrowheads="1"/>
          </p:cNvSpPr>
          <p:nvPr/>
        </p:nvSpPr>
        <p:spPr bwMode="auto">
          <a:xfrm>
            <a:off x="1690479" y="2921175"/>
            <a:ext cx="9176303" cy="50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7" rIns="91435" bIns="45717">
            <a:spAutoFit/>
          </a:bodyPr>
          <a:lstStyle>
            <a:lvl1pPr indent="-7429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557213" indent="-557213" algn="ctr">
              <a:spcBef>
                <a:spcPct val="0"/>
              </a:spcBef>
              <a:buNone/>
              <a:defRPr/>
            </a:pPr>
            <a:r>
              <a:rPr lang="es-ES" altLang="es-AR" sz="2700" b="1" dirty="0">
                <a:solidFill>
                  <a:srgbClr val="FFFF00"/>
                </a:solidFill>
                <a:effectLst>
                  <a:outerShdw blurRad="38100" dist="38100" dir="2700000" algn="tl">
                    <a:srgbClr val="000000"/>
                  </a:outerShdw>
                </a:effectLst>
                <a:latin typeface="Arial Narrow" pitchFamily="34" charset="0"/>
              </a:rPr>
              <a:t>TENDENCIA DE LOS FACTORES CLIMÁTICOS DE GRAN ESCALA</a:t>
            </a:r>
          </a:p>
        </p:txBody>
      </p:sp>
    </p:spTree>
    <p:extLst>
      <p:ext uri="{BB962C8B-B14F-4D97-AF65-F5344CB8AC3E}">
        <p14:creationId xmlns:p14="http://schemas.microsoft.com/office/powerpoint/2010/main" val="3865256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FED36EF3-840E-4D4A-B64A-2C102FD49D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280" y="3737115"/>
            <a:ext cx="3947648" cy="3050455"/>
          </a:xfrm>
          <a:prstGeom prst="rect">
            <a:avLst/>
          </a:prstGeom>
        </p:spPr>
      </p:pic>
      <p:pic>
        <p:nvPicPr>
          <p:cNvPr id="2" name="Imagen 1">
            <a:extLst>
              <a:ext uri="{FF2B5EF4-FFF2-40B4-BE49-F238E27FC236}">
                <a16:creationId xmlns:a16="http://schemas.microsoft.com/office/drawing/2014/main" id="{19837F8B-AD0F-422B-8BEE-2D0860ADA4B4}"/>
              </a:ext>
            </a:extLst>
          </p:cNvPr>
          <p:cNvPicPr>
            <a:picLocks noChangeAspect="1"/>
          </p:cNvPicPr>
          <p:nvPr/>
        </p:nvPicPr>
        <p:blipFill>
          <a:blip r:embed="rId3"/>
          <a:stretch>
            <a:fillRect/>
          </a:stretch>
        </p:blipFill>
        <p:spPr>
          <a:xfrm>
            <a:off x="365760" y="112539"/>
            <a:ext cx="3771900" cy="2914650"/>
          </a:xfrm>
          <a:prstGeom prst="rect">
            <a:avLst/>
          </a:prstGeom>
        </p:spPr>
      </p:pic>
      <p:sp>
        <p:nvSpPr>
          <p:cNvPr id="4" name="Flecha: hacia abajo 3">
            <a:extLst>
              <a:ext uri="{FF2B5EF4-FFF2-40B4-BE49-F238E27FC236}">
                <a16:creationId xmlns:a16="http://schemas.microsoft.com/office/drawing/2014/main" id="{D4D8DD6B-2C2D-4921-9626-E8ED20B62AE1}"/>
              </a:ext>
            </a:extLst>
          </p:cNvPr>
          <p:cNvSpPr/>
          <p:nvPr/>
        </p:nvSpPr>
        <p:spPr>
          <a:xfrm>
            <a:off x="1997620" y="3077301"/>
            <a:ext cx="548640" cy="75351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 name="CuadroTexto 6">
            <a:extLst>
              <a:ext uri="{FF2B5EF4-FFF2-40B4-BE49-F238E27FC236}">
                <a16:creationId xmlns:a16="http://schemas.microsoft.com/office/drawing/2014/main" id="{A54308D0-5A4F-4D43-A0E1-B7B40C69B65F}"/>
              </a:ext>
            </a:extLst>
          </p:cNvPr>
          <p:cNvSpPr txBox="1"/>
          <p:nvPr/>
        </p:nvSpPr>
        <p:spPr>
          <a:xfrm>
            <a:off x="4227050" y="706224"/>
            <a:ext cx="1315619" cy="923330"/>
          </a:xfrm>
          <a:prstGeom prst="rect">
            <a:avLst/>
          </a:prstGeom>
          <a:noFill/>
        </p:spPr>
        <p:txBody>
          <a:bodyPr wrap="square" rtlCol="0">
            <a:spAutoFit/>
          </a:bodyPr>
          <a:lstStyle/>
          <a:p>
            <a:pPr algn="just"/>
            <a:r>
              <a:rPr lang="es-AR" b="1" dirty="0">
                <a:latin typeface="Arial Narrow" panose="020B0606020202030204" pitchFamily="34" charset="0"/>
              </a:rPr>
              <a:t>Pacífico Ecuatorial</a:t>
            </a:r>
          </a:p>
          <a:p>
            <a:pPr algn="just"/>
            <a:r>
              <a:rPr lang="es-AR" b="1" dirty="0">
                <a:latin typeface="Arial Narrow" panose="020B0606020202030204" pitchFamily="34" charset="0"/>
              </a:rPr>
              <a:t>Frío</a:t>
            </a:r>
          </a:p>
        </p:txBody>
      </p:sp>
      <p:sp>
        <p:nvSpPr>
          <p:cNvPr id="8" name="CuadroTexto 7">
            <a:extLst>
              <a:ext uri="{FF2B5EF4-FFF2-40B4-BE49-F238E27FC236}">
                <a16:creationId xmlns:a16="http://schemas.microsoft.com/office/drawing/2014/main" id="{47EB90C0-90E9-4067-9A2D-1C049A9C4A14}"/>
              </a:ext>
            </a:extLst>
          </p:cNvPr>
          <p:cNvSpPr txBox="1"/>
          <p:nvPr/>
        </p:nvSpPr>
        <p:spPr>
          <a:xfrm>
            <a:off x="4074355" y="1807813"/>
            <a:ext cx="1442228" cy="646331"/>
          </a:xfrm>
          <a:prstGeom prst="rect">
            <a:avLst/>
          </a:prstGeom>
          <a:noFill/>
        </p:spPr>
        <p:txBody>
          <a:bodyPr wrap="square" rtlCol="0">
            <a:spAutoFit/>
          </a:bodyPr>
          <a:lstStyle/>
          <a:p>
            <a:pPr algn="ctr"/>
            <a:r>
              <a:rPr lang="es-AR" b="1" dirty="0">
                <a:latin typeface="Arial Narrow" panose="020B0606020202030204" pitchFamily="34" charset="0"/>
              </a:rPr>
              <a:t>Atlántico</a:t>
            </a:r>
          </a:p>
          <a:p>
            <a:pPr algn="ctr"/>
            <a:r>
              <a:rPr lang="es-AR" b="1" dirty="0">
                <a:latin typeface="Arial Narrow" panose="020B0606020202030204" pitchFamily="34" charset="0"/>
              </a:rPr>
              <a:t> Muy Cálido</a:t>
            </a:r>
          </a:p>
        </p:txBody>
      </p:sp>
      <p:sp>
        <p:nvSpPr>
          <p:cNvPr id="9" name="CuadroTexto 8">
            <a:extLst>
              <a:ext uri="{FF2B5EF4-FFF2-40B4-BE49-F238E27FC236}">
                <a16:creationId xmlns:a16="http://schemas.microsoft.com/office/drawing/2014/main" id="{7F953470-DC20-46B0-90AC-28575504A302}"/>
              </a:ext>
            </a:extLst>
          </p:cNvPr>
          <p:cNvSpPr txBox="1"/>
          <p:nvPr/>
        </p:nvSpPr>
        <p:spPr>
          <a:xfrm>
            <a:off x="4230424" y="3871767"/>
            <a:ext cx="1315619" cy="1477328"/>
          </a:xfrm>
          <a:prstGeom prst="rect">
            <a:avLst/>
          </a:prstGeom>
          <a:noFill/>
        </p:spPr>
        <p:txBody>
          <a:bodyPr wrap="square" rtlCol="0">
            <a:spAutoFit/>
          </a:bodyPr>
          <a:lstStyle/>
          <a:p>
            <a:pPr algn="just"/>
            <a:r>
              <a:rPr lang="es-AR" b="1" dirty="0">
                <a:latin typeface="Arial Narrow" panose="020B0606020202030204" pitchFamily="34" charset="0"/>
              </a:rPr>
              <a:t>Pacífico Ecuatorial</a:t>
            </a:r>
          </a:p>
          <a:p>
            <a:pPr algn="just"/>
            <a:r>
              <a:rPr lang="es-AR" b="1" dirty="0">
                <a:latin typeface="Arial Narrow" panose="020B0606020202030204" pitchFamily="34" charset="0"/>
              </a:rPr>
              <a:t>levemente</a:t>
            </a:r>
          </a:p>
          <a:p>
            <a:pPr algn="just"/>
            <a:r>
              <a:rPr lang="es-AR" b="1" dirty="0">
                <a:latin typeface="Arial Narrow" panose="020B0606020202030204" pitchFamily="34" charset="0"/>
              </a:rPr>
              <a:t>cálido</a:t>
            </a:r>
          </a:p>
          <a:p>
            <a:pPr algn="just"/>
            <a:endParaRPr lang="es-AR" b="1" dirty="0">
              <a:latin typeface="Arial Narrow" panose="020B0606020202030204" pitchFamily="34" charset="0"/>
            </a:endParaRPr>
          </a:p>
        </p:txBody>
      </p:sp>
      <p:sp>
        <p:nvSpPr>
          <p:cNvPr id="10" name="CuadroTexto 9">
            <a:extLst>
              <a:ext uri="{FF2B5EF4-FFF2-40B4-BE49-F238E27FC236}">
                <a16:creationId xmlns:a16="http://schemas.microsoft.com/office/drawing/2014/main" id="{3A438908-B6DD-44AE-8573-2C1F92AF8F48}"/>
              </a:ext>
            </a:extLst>
          </p:cNvPr>
          <p:cNvSpPr txBox="1"/>
          <p:nvPr/>
        </p:nvSpPr>
        <p:spPr>
          <a:xfrm>
            <a:off x="4034291" y="5127764"/>
            <a:ext cx="1442228" cy="923330"/>
          </a:xfrm>
          <a:prstGeom prst="rect">
            <a:avLst/>
          </a:prstGeom>
          <a:noFill/>
        </p:spPr>
        <p:txBody>
          <a:bodyPr wrap="square" rtlCol="0">
            <a:spAutoFit/>
          </a:bodyPr>
          <a:lstStyle/>
          <a:p>
            <a:pPr algn="ctr"/>
            <a:r>
              <a:rPr lang="es-AR" b="1" dirty="0">
                <a:latin typeface="Arial Narrow" panose="020B0606020202030204" pitchFamily="34" charset="0"/>
              </a:rPr>
              <a:t>Atlántico</a:t>
            </a:r>
          </a:p>
          <a:p>
            <a:pPr algn="ctr"/>
            <a:r>
              <a:rPr lang="es-AR" b="1" dirty="0">
                <a:latin typeface="Arial Narrow" panose="020B0606020202030204" pitchFamily="34" charset="0"/>
              </a:rPr>
              <a:t> Apenas Cálido</a:t>
            </a:r>
          </a:p>
        </p:txBody>
      </p:sp>
      <p:cxnSp>
        <p:nvCxnSpPr>
          <p:cNvPr id="12" name="Conector recto de flecha 11">
            <a:extLst>
              <a:ext uri="{FF2B5EF4-FFF2-40B4-BE49-F238E27FC236}">
                <a16:creationId xmlns:a16="http://schemas.microsoft.com/office/drawing/2014/main" id="{A5CDD12D-635D-489F-88D9-192855A0EBBE}"/>
              </a:ext>
            </a:extLst>
          </p:cNvPr>
          <p:cNvCxnSpPr>
            <a:cxnSpLocks/>
            <a:stCxn id="7" idx="1"/>
          </p:cNvCxnSpPr>
          <p:nvPr/>
        </p:nvCxnSpPr>
        <p:spPr>
          <a:xfrm flipH="1">
            <a:off x="2345635" y="1167889"/>
            <a:ext cx="1881415" cy="388897"/>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D20AA06B-999D-40BE-B33C-9502D2897714}"/>
              </a:ext>
            </a:extLst>
          </p:cNvPr>
          <p:cNvCxnSpPr>
            <a:cxnSpLocks/>
          </p:cNvCxnSpPr>
          <p:nvPr/>
        </p:nvCxnSpPr>
        <p:spPr>
          <a:xfrm flipH="1">
            <a:off x="3386655" y="5565846"/>
            <a:ext cx="915350" cy="251858"/>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C355FD90-A9C5-4685-B36B-34C2D483AD51}"/>
              </a:ext>
            </a:extLst>
          </p:cNvPr>
          <p:cNvCxnSpPr/>
          <p:nvPr/>
        </p:nvCxnSpPr>
        <p:spPr>
          <a:xfrm flipH="1">
            <a:off x="2456870" y="4690972"/>
            <a:ext cx="1680790" cy="45648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9FC0D588-A203-4239-88A4-E44142C8BC81}"/>
              </a:ext>
            </a:extLst>
          </p:cNvPr>
          <p:cNvCxnSpPr>
            <a:cxnSpLocks/>
          </p:cNvCxnSpPr>
          <p:nvPr/>
        </p:nvCxnSpPr>
        <p:spPr>
          <a:xfrm flipH="1" flipV="1">
            <a:off x="3386655" y="2079631"/>
            <a:ext cx="903405" cy="19893"/>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7DD46430-5596-47C9-B64F-364F85DD1310}"/>
              </a:ext>
            </a:extLst>
          </p:cNvPr>
          <p:cNvSpPr txBox="1"/>
          <p:nvPr/>
        </p:nvSpPr>
        <p:spPr>
          <a:xfrm>
            <a:off x="5787969" y="623141"/>
            <a:ext cx="5973500" cy="5355312"/>
          </a:xfrm>
          <a:prstGeom prst="rect">
            <a:avLst/>
          </a:prstGeom>
          <a:noFill/>
        </p:spPr>
        <p:txBody>
          <a:bodyPr wrap="square" rtlCol="0">
            <a:spAutoFit/>
          </a:bodyPr>
          <a:lstStyle/>
          <a:p>
            <a:pPr algn="just"/>
            <a:r>
              <a:rPr lang="es-AR" b="1" dirty="0">
                <a:latin typeface="Arial Narrow" panose="020B0606020202030204" pitchFamily="34" charset="0"/>
              </a:rPr>
              <a:t>Durante el otoño y lo que va del invierno 2018, las anomalías térmicas de los océanos que rodean a Sudamérica evolucionaron significativamente</a:t>
            </a:r>
          </a:p>
          <a:p>
            <a:pPr algn="just"/>
            <a:endParaRPr lang="es-AR" b="1" dirty="0">
              <a:latin typeface="Arial Narrow" panose="020B0606020202030204" pitchFamily="34" charset="0"/>
            </a:endParaRPr>
          </a:p>
          <a:p>
            <a:pPr algn="just"/>
            <a:r>
              <a:rPr lang="es-AR" b="1" dirty="0">
                <a:latin typeface="Arial Narrow" panose="020B0606020202030204" pitchFamily="34" charset="0"/>
              </a:rPr>
              <a:t>A comienzos de otoño, el Océano Pacífico continuaba frío, dando condiciones de “La Niña” que deprimían las precipitaciones en la Cuenca Alta y Media del Plata.</a:t>
            </a:r>
          </a:p>
          <a:p>
            <a:pPr algn="just"/>
            <a:endParaRPr lang="es-AR" b="1" dirty="0">
              <a:latin typeface="Arial Narrow" panose="020B0606020202030204" pitchFamily="34" charset="0"/>
            </a:endParaRPr>
          </a:p>
          <a:p>
            <a:pPr algn="just"/>
            <a:r>
              <a:rPr lang="es-AR" b="1" dirty="0">
                <a:latin typeface="Arial Narrow" panose="020B0606020202030204" pitchFamily="34" charset="0"/>
              </a:rPr>
              <a:t>Contrariamente, el Océano Atlántico, se mantenía muy caliente, causando una fuerte racha de precipitaciones sobre el sur de la Cuenca del Plata.</a:t>
            </a:r>
          </a:p>
          <a:p>
            <a:pPr algn="just"/>
            <a:endParaRPr lang="es-AR" b="1" dirty="0">
              <a:latin typeface="Arial Narrow" panose="020B0606020202030204" pitchFamily="34" charset="0"/>
            </a:endParaRPr>
          </a:p>
          <a:p>
            <a:pPr algn="just"/>
            <a:r>
              <a:rPr lang="es-AR" b="1" dirty="0">
                <a:latin typeface="Arial Narrow" panose="020B0606020202030204" pitchFamily="34" charset="0"/>
              </a:rPr>
              <a:t>Posteriormente, el Océano Pacífico pasó a un estado Neutral, levemente cálido, al mismo tiempo que el calentamiento del Océano Atlántico se redujo considerablemente.</a:t>
            </a:r>
          </a:p>
          <a:p>
            <a:pPr algn="just"/>
            <a:endParaRPr lang="es-AR" b="1" dirty="0">
              <a:latin typeface="Arial Narrow" panose="020B0606020202030204" pitchFamily="34" charset="0"/>
            </a:endParaRPr>
          </a:p>
          <a:p>
            <a:pPr algn="just"/>
            <a:r>
              <a:rPr lang="es-AR" b="1" dirty="0">
                <a:latin typeface="Arial Narrow" panose="020B0606020202030204" pitchFamily="34" charset="0"/>
              </a:rPr>
              <a:t>Esta evolución  mejora considerablemente la perspectiva climática, ya que disminuye significativamente el riesgo de persistencia de “La Niña”.</a:t>
            </a:r>
          </a:p>
        </p:txBody>
      </p:sp>
    </p:spTree>
    <p:extLst>
      <p:ext uri="{BB962C8B-B14F-4D97-AF65-F5344CB8AC3E}">
        <p14:creationId xmlns:p14="http://schemas.microsoft.com/office/powerpoint/2010/main" val="1999435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473501" y="3132071"/>
            <a:ext cx="10801200" cy="917947"/>
          </a:xfrm>
          <a:prstGeom prst="rect">
            <a:avLst/>
          </a:prstGeom>
          <a:noFill/>
          <a:ln w="9525">
            <a:noFill/>
            <a:miter lim="800000"/>
            <a:headEnd/>
            <a:tailEnd/>
          </a:ln>
        </p:spPr>
        <p:txBody>
          <a:bodyPr anchor="ctr"/>
          <a:lstStyle/>
          <a:p>
            <a:pPr indent="-557184" algn="ctr">
              <a:defRPr/>
            </a:pPr>
            <a:endParaRPr lang="es-AR" sz="2000" dirty="0">
              <a:solidFill>
                <a:srgbClr val="FFFF00"/>
              </a:solidFill>
              <a:effectLst>
                <a:outerShdw blurRad="38100" dist="38100" dir="2700000" algn="tl">
                  <a:srgbClr val="000000"/>
                </a:outerShdw>
              </a:effectLst>
              <a:latin typeface="Arial Narrow" pitchFamily="34" charset="0"/>
            </a:endParaRPr>
          </a:p>
          <a:p>
            <a:pPr indent="-557184" algn="ctr">
              <a:defRPr/>
            </a:pPr>
            <a:r>
              <a:rPr lang="es-AR" sz="2000" b="1" dirty="0">
                <a:latin typeface="Arial Narrow" panose="020B0606020202030204" pitchFamily="34" charset="0"/>
              </a:rPr>
              <a:t>POSIBLE  EVOLUCIÓN DEL ESTADO TÉRMICO DE LOS OCÉANOS</a:t>
            </a:r>
          </a:p>
          <a:p>
            <a:pPr indent="-557184" algn="just">
              <a:defRPr/>
            </a:pPr>
            <a:endParaRPr lang="es-AR" sz="2000" dirty="0">
              <a:solidFill>
                <a:srgbClr val="FFFF00"/>
              </a:solidFill>
              <a:effectLst>
                <a:outerShdw blurRad="38100" dist="38100" dir="2700000" algn="tl">
                  <a:srgbClr val="000000"/>
                </a:outerShdw>
              </a:effectLst>
              <a:latin typeface="Arial Narrow" pitchFamily="34" charset="0"/>
            </a:endParaRPr>
          </a:p>
          <a:p>
            <a:pPr indent="-557184" algn="just">
              <a:defRPr/>
            </a:pPr>
            <a:r>
              <a:rPr lang="es-AR" b="1" dirty="0">
                <a:latin typeface="Arial Narrow" panose="020B0606020202030204" pitchFamily="34" charset="0"/>
              </a:rPr>
              <a:t>Teniendo en cuenta estos indicadores pueden estimarse los siguientes niveles de probabilidad para los escenarios posibles en el Océano Pacífico:</a:t>
            </a:r>
          </a:p>
          <a:p>
            <a:pPr indent="-557184" algn="just">
              <a:defRPr/>
            </a:pPr>
            <a:endParaRPr lang="es-AR" b="1" dirty="0">
              <a:latin typeface="Arial Narrow" panose="020B0606020202030204" pitchFamily="34" charset="0"/>
            </a:endParaRPr>
          </a:p>
          <a:p>
            <a:pPr indent="-557184" algn="just">
              <a:defRPr/>
            </a:pPr>
            <a:r>
              <a:rPr lang="es-AR" b="1" dirty="0">
                <a:latin typeface="Arial Narrow" panose="020B0606020202030204" pitchFamily="34" charset="0"/>
              </a:rPr>
              <a:t>70%: permanencia un estado “Neutral” con precipitaciones y temperaturas oscilando alrededor de la media.</a:t>
            </a:r>
          </a:p>
          <a:p>
            <a:pPr indent="-557184" algn="just">
              <a:defRPr/>
            </a:pPr>
            <a:r>
              <a:rPr lang="es-AR" b="1" dirty="0">
                <a:latin typeface="Arial Narrow" panose="020B0606020202030204" pitchFamily="34" charset="0"/>
              </a:rPr>
              <a:t>20 %: Paso a un estado tipo “El Niño”, que volvería a  aportar precipitaciones superiores a la media, con riesgo de crecida de los ríos y anegamientos en zonas interiores.</a:t>
            </a:r>
          </a:p>
          <a:p>
            <a:pPr indent="-557184" algn="just">
              <a:defRPr/>
            </a:pPr>
            <a:r>
              <a:rPr lang="es-AR" b="1" dirty="0">
                <a:latin typeface="Arial Narrow" panose="020B0606020202030204" pitchFamily="34" charset="0"/>
              </a:rPr>
              <a:t>10 %: Persistencia del estado cercano a “La Niña”, que predominó durante la temporada 2017/2018, generando otro lapso seco y con marcadas amplitudes térmicas.</a:t>
            </a:r>
          </a:p>
          <a:p>
            <a:pPr indent="-557184" algn="just">
              <a:defRPr/>
            </a:pPr>
            <a:endParaRPr lang="es-AR" b="1" dirty="0">
              <a:latin typeface="Arial Narrow" panose="020B0606020202030204" pitchFamily="34" charset="0"/>
            </a:endParaRPr>
          </a:p>
          <a:p>
            <a:pPr indent="-557184" algn="just">
              <a:defRPr/>
            </a:pPr>
            <a:r>
              <a:rPr lang="es-AR" b="1" dirty="0">
                <a:latin typeface="Arial Narrow" panose="020B0606020202030204" pitchFamily="34" charset="0"/>
              </a:rPr>
              <a:t>Por el momento la posible evolución de las anomalías térmicas en el Océano Atlántico se encuentra poco definida, constituyendo un factor de incertidumbre que será necesario monitorear, ajustando la perspectiva cuando su tendencia se defina.</a:t>
            </a:r>
          </a:p>
          <a:p>
            <a:pPr indent="-557184" algn="just">
              <a:defRPr/>
            </a:pPr>
            <a:endParaRPr lang="es-AR" b="1" dirty="0">
              <a:latin typeface="Arial Narrow" panose="020B0606020202030204" pitchFamily="34" charset="0"/>
            </a:endParaRPr>
          </a:p>
          <a:p>
            <a:pPr indent="-557184" algn="just">
              <a:defRPr/>
            </a:pPr>
            <a:r>
              <a:rPr lang="es-AR" b="1" dirty="0">
                <a:latin typeface="Arial Narrow" panose="020B0606020202030204" pitchFamily="34" charset="0"/>
              </a:rPr>
              <a:t>No obstante lo dicho, cabe destacar que, aunque los indicadores disponibles distan mucho de anunciar el posible desarrollo de un episodio de “El Niño”, los organismos gubernamentales argentinos, insisten en afirmar que ello ocurriría, difundiendo esta versión a través de los medios.</a:t>
            </a:r>
          </a:p>
          <a:p>
            <a:pPr indent="-557184" algn="just">
              <a:defRPr/>
            </a:pPr>
            <a:endParaRPr lang="es-AR" b="1" dirty="0">
              <a:latin typeface="Arial Narrow" panose="020B0606020202030204" pitchFamily="34" charset="0"/>
            </a:endParaRPr>
          </a:p>
          <a:p>
            <a:pPr indent="-557184" algn="just">
              <a:defRPr/>
            </a:pPr>
            <a:r>
              <a:rPr lang="es-AR" b="1" dirty="0">
                <a:latin typeface="Arial Narrow" panose="020B0606020202030204" pitchFamily="34" charset="0"/>
              </a:rPr>
              <a:t>Cabe presumir que, aunque sin el debido fundamento, esto se hace para alejar el temor de un segundo episodio consecutivo de “La Niña”, que podría afectar muy negativamente la economía argentina.</a:t>
            </a:r>
          </a:p>
          <a:p>
            <a:pPr indent="-557184" algn="just">
              <a:defRPr/>
            </a:pPr>
            <a:endParaRPr lang="es-AR" b="1" dirty="0">
              <a:latin typeface="Arial Narrow" panose="020B0606020202030204" pitchFamily="34" charset="0"/>
            </a:endParaRPr>
          </a:p>
          <a:p>
            <a:pPr indent="-557184" algn="just">
              <a:defRPr/>
            </a:pPr>
            <a:endParaRPr lang="es-AR" b="1" dirty="0">
              <a:latin typeface="Arial Narrow" panose="020B0606020202030204" pitchFamily="34" charset="0"/>
            </a:endParaRPr>
          </a:p>
          <a:p>
            <a:pPr indent="-557184" algn="just">
              <a:defRPr/>
            </a:pPr>
            <a:endParaRPr lang="es-AR" sz="2000" dirty="0">
              <a:solidFill>
                <a:srgbClr val="FFFF00"/>
              </a:solidFill>
              <a:effectLst>
                <a:outerShdw blurRad="38100" dist="38100" dir="2700000" algn="tl">
                  <a:srgbClr val="000000"/>
                </a:outerShdw>
              </a:effectLst>
              <a:latin typeface="Arial Narrow" pitchFamily="34" charset="0"/>
            </a:endParaRPr>
          </a:p>
        </p:txBody>
      </p:sp>
    </p:spTree>
    <p:extLst>
      <p:ext uri="{BB962C8B-B14F-4D97-AF65-F5344CB8AC3E}">
        <p14:creationId xmlns:p14="http://schemas.microsoft.com/office/powerpoint/2010/main" val="645679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394553" y="3429000"/>
            <a:ext cx="10801200" cy="917947"/>
          </a:xfrm>
          <a:prstGeom prst="rect">
            <a:avLst/>
          </a:prstGeom>
          <a:noFill/>
          <a:ln w="9525">
            <a:noFill/>
            <a:miter lim="800000"/>
            <a:headEnd/>
            <a:tailEnd/>
          </a:ln>
        </p:spPr>
        <p:txBody>
          <a:bodyPr anchor="ctr"/>
          <a:lstStyle/>
          <a:p>
            <a:pPr indent="-557184" algn="just">
              <a:defRPr/>
            </a:pPr>
            <a:r>
              <a:rPr lang="es-AR" b="1" dirty="0">
                <a:latin typeface="Arial Narrow" panose="020B0606020202030204" pitchFamily="34" charset="0"/>
              </a:rPr>
              <a:t>A pesar de estos anuncios favorables, algunos medios indican que podría atrasarse la siembra de la cosecha gruesa debido a la falta de humedad que afecta a algunas zonas del oeste del área agrícola argentina.</a:t>
            </a:r>
          </a:p>
          <a:p>
            <a:pPr indent="-557184" algn="just">
              <a:defRPr/>
            </a:pPr>
            <a:endParaRPr lang="es-AR" b="1" dirty="0">
              <a:latin typeface="Arial Narrow" panose="020B0606020202030204" pitchFamily="34" charset="0"/>
            </a:endParaRPr>
          </a:p>
          <a:p>
            <a:pPr indent="-557184" algn="just">
              <a:defRPr/>
            </a:pPr>
            <a:r>
              <a:rPr lang="es-AR" b="1" dirty="0">
                <a:latin typeface="Arial Narrow" panose="020B0606020202030204" pitchFamily="34" charset="0"/>
              </a:rPr>
              <a:t>En lo que hace a la </a:t>
            </a:r>
            <a:r>
              <a:rPr lang="es-AR" b="1" dirty="0" err="1">
                <a:latin typeface="Arial Narrow" panose="020B0606020202030204" pitchFamily="34" charset="0"/>
              </a:rPr>
              <a:t>Pcia</a:t>
            </a:r>
            <a:r>
              <a:rPr lang="es-AR" b="1" dirty="0">
                <a:latin typeface="Arial Narrow" panose="020B0606020202030204" pitchFamily="34" charset="0"/>
              </a:rPr>
              <a:t> de Corrientes, debe tenerse en cuenta que un escenario de “El Niño” dista mucho de ser totalmente favorable, dado que causa excesos hídricos, fomenta las enfermedades y favorece los desbordes de ríos y arroyos, y los anegamientos de áreas interiores.</a:t>
            </a:r>
          </a:p>
          <a:p>
            <a:pPr indent="-557184" algn="just">
              <a:defRPr/>
            </a:pPr>
            <a:endParaRPr lang="es-AR" b="1" dirty="0">
              <a:latin typeface="Arial Narrow" panose="020B0606020202030204" pitchFamily="34" charset="0"/>
            </a:endParaRPr>
          </a:p>
          <a:p>
            <a:pPr indent="-557184" algn="just">
              <a:defRPr/>
            </a:pPr>
            <a:r>
              <a:rPr lang="es-AR" b="1" dirty="0">
                <a:latin typeface="Arial Narrow" panose="020B0606020202030204" pitchFamily="34" charset="0"/>
              </a:rPr>
              <a:t>Debe tenerse en cuenta que, para que se desarrolle un episodio de “El Niño” se requiere que unos meses antes los vientos Alisios se debiliten a fin de que , a su vez, se debilite la corriente marina fría de Humboldt, y pueda calentarse la costa americana del Océano Pacífico Ecuatorial.</a:t>
            </a:r>
          </a:p>
          <a:p>
            <a:pPr indent="-557184" algn="just">
              <a:defRPr/>
            </a:pPr>
            <a:endParaRPr lang="es-AR" b="1" dirty="0">
              <a:latin typeface="Arial Narrow" panose="020B0606020202030204" pitchFamily="34" charset="0"/>
            </a:endParaRPr>
          </a:p>
          <a:p>
            <a:pPr indent="-557184" algn="just">
              <a:defRPr/>
            </a:pPr>
            <a:r>
              <a:rPr lang="es-AR" b="1" dirty="0">
                <a:latin typeface="Arial Narrow" panose="020B0606020202030204" pitchFamily="34" charset="0"/>
              </a:rPr>
              <a:t>Contrariamente, el Índice de Oscilación Sur (SOI) que mide la velocidad de los vientos Alisios, que son el factor formador de “El Niño” se encuentra oscilando en el rango neutral bajo lo cual, si bien aleja la posibilidad de una “La Niña”, tampoco hace demasiado probable el desarrollo de un “El Niño”.</a:t>
            </a:r>
          </a:p>
          <a:p>
            <a:pPr indent="-557184" algn="just">
              <a:defRPr/>
            </a:pPr>
            <a:endParaRPr lang="es-AR" b="1" dirty="0">
              <a:latin typeface="Arial Narrow" panose="020B0606020202030204" pitchFamily="34" charset="0"/>
            </a:endParaRPr>
          </a:p>
          <a:p>
            <a:pPr indent="-557184" algn="just">
              <a:defRPr/>
            </a:pPr>
            <a:r>
              <a:rPr lang="es-AR" b="1" dirty="0">
                <a:latin typeface="Arial Narrow" panose="020B0606020202030204" pitchFamily="34" charset="0"/>
              </a:rPr>
              <a:t>Resumiendo la situación, puede decirse que, si bien desarrollo de un episodio de “El Niño” es posible (aunque no del todo deseable), por el momento parece más probable que persista el actual escenario neutral, que sería el más favorable para la </a:t>
            </a:r>
            <a:r>
              <a:rPr lang="es-AR" b="1" dirty="0" err="1">
                <a:latin typeface="Arial Narrow" panose="020B0606020202030204" pitchFamily="34" charset="0"/>
              </a:rPr>
              <a:t>Pcia</a:t>
            </a:r>
            <a:r>
              <a:rPr lang="es-AR" b="1" dirty="0">
                <a:latin typeface="Arial Narrow" panose="020B0606020202030204" pitchFamily="34" charset="0"/>
              </a:rPr>
              <a:t> de Corrientes, porque no causaría perturbaciones perjudiciales.</a:t>
            </a:r>
          </a:p>
          <a:p>
            <a:pPr indent="-557184" algn="just">
              <a:defRPr/>
            </a:pPr>
            <a:endParaRPr lang="es-AR" b="1" dirty="0">
              <a:latin typeface="Arial Narrow" panose="020B0606020202030204" pitchFamily="34" charset="0"/>
            </a:endParaRPr>
          </a:p>
          <a:p>
            <a:pPr indent="-557184" algn="just">
              <a:defRPr/>
            </a:pPr>
            <a:endParaRPr lang="es-AR" b="1" dirty="0">
              <a:latin typeface="Arial Narrow" panose="020B0606020202030204" pitchFamily="34" charset="0"/>
            </a:endParaRPr>
          </a:p>
          <a:p>
            <a:pPr indent="-557184" algn="just">
              <a:defRPr/>
            </a:pPr>
            <a:endParaRPr lang="es-AR" b="1" dirty="0">
              <a:latin typeface="Arial Narrow" panose="020B0606020202030204" pitchFamily="34" charset="0"/>
            </a:endParaRPr>
          </a:p>
          <a:p>
            <a:pPr indent="-557184" algn="just">
              <a:defRPr/>
            </a:pPr>
            <a:endParaRPr lang="es-AR" sz="2000" dirty="0">
              <a:solidFill>
                <a:srgbClr val="FFFF00"/>
              </a:solidFill>
              <a:effectLst>
                <a:outerShdw blurRad="38100" dist="38100" dir="2700000" algn="tl">
                  <a:srgbClr val="000000"/>
                </a:outerShdw>
              </a:effectLst>
              <a:latin typeface="Arial Narrow" pitchFamily="34" charset="0"/>
            </a:endParaRPr>
          </a:p>
          <a:p>
            <a:pPr indent="-557184" algn="just">
              <a:defRPr/>
            </a:pPr>
            <a:endParaRPr lang="es-AR" sz="2000" dirty="0">
              <a:solidFill>
                <a:srgbClr val="FFFF00"/>
              </a:solidFill>
              <a:effectLst>
                <a:outerShdw blurRad="38100" dist="38100" dir="2700000" algn="tl">
                  <a:srgbClr val="000000"/>
                </a:outerShdw>
              </a:effectLst>
              <a:latin typeface="Arial Narrow" pitchFamily="34" charset="0"/>
            </a:endParaRPr>
          </a:p>
        </p:txBody>
      </p:sp>
    </p:spTree>
    <p:extLst>
      <p:ext uri="{BB962C8B-B14F-4D97-AF65-F5344CB8AC3E}">
        <p14:creationId xmlns:p14="http://schemas.microsoft.com/office/powerpoint/2010/main" val="3975244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9D43A07-3C71-4E7B-8A26-E627CCBD2B97}"/>
              </a:ext>
            </a:extLst>
          </p:cNvPr>
          <p:cNvPicPr>
            <a:picLocks noChangeAspect="1"/>
          </p:cNvPicPr>
          <p:nvPr/>
        </p:nvPicPr>
        <p:blipFill>
          <a:blip r:embed="rId2"/>
          <a:stretch>
            <a:fillRect/>
          </a:stretch>
        </p:blipFill>
        <p:spPr>
          <a:xfrm>
            <a:off x="1497496" y="370630"/>
            <a:ext cx="9263269" cy="6322086"/>
          </a:xfrm>
          <a:prstGeom prst="rect">
            <a:avLst/>
          </a:prstGeom>
        </p:spPr>
      </p:pic>
      <p:cxnSp>
        <p:nvCxnSpPr>
          <p:cNvPr id="6" name="Conector recto 5">
            <a:extLst>
              <a:ext uri="{FF2B5EF4-FFF2-40B4-BE49-F238E27FC236}">
                <a16:creationId xmlns:a16="http://schemas.microsoft.com/office/drawing/2014/main" id="{3C3D9EA9-D236-4764-956E-2900ABD4B8B2}"/>
              </a:ext>
            </a:extLst>
          </p:cNvPr>
          <p:cNvCxnSpPr>
            <a:cxnSpLocks/>
          </p:cNvCxnSpPr>
          <p:nvPr/>
        </p:nvCxnSpPr>
        <p:spPr>
          <a:xfrm>
            <a:off x="2213319" y="1885071"/>
            <a:ext cx="8182705" cy="0"/>
          </a:xfrm>
          <a:prstGeom prst="line">
            <a:avLst/>
          </a:prstGeom>
          <a:ln w="635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E6784CCE-2C6E-4B09-87FE-A1C1AFB95852}"/>
              </a:ext>
            </a:extLst>
          </p:cNvPr>
          <p:cNvCxnSpPr/>
          <p:nvPr/>
        </p:nvCxnSpPr>
        <p:spPr>
          <a:xfrm>
            <a:off x="2213319" y="3708264"/>
            <a:ext cx="8117058"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19B4EEC1-F35A-4F44-B7F7-4E4565F32A74}"/>
              </a:ext>
            </a:extLst>
          </p:cNvPr>
          <p:cNvSpPr txBox="1"/>
          <p:nvPr/>
        </p:nvSpPr>
        <p:spPr>
          <a:xfrm>
            <a:off x="10339752" y="2162538"/>
            <a:ext cx="1675459" cy="954107"/>
          </a:xfrm>
          <a:prstGeom prst="rect">
            <a:avLst/>
          </a:prstGeom>
          <a:noFill/>
        </p:spPr>
        <p:txBody>
          <a:bodyPr wrap="none" rtlCol="0">
            <a:spAutoFit/>
          </a:bodyPr>
          <a:lstStyle/>
          <a:p>
            <a:pPr algn="ctr"/>
            <a:r>
              <a:rPr lang="es-AR" sz="2800" b="1" dirty="0">
                <a:solidFill>
                  <a:srgbClr val="008000"/>
                </a:solidFill>
                <a:latin typeface="Arial Narrow" panose="020B0606020202030204" pitchFamily="34" charset="0"/>
              </a:rPr>
              <a:t>SOI</a:t>
            </a:r>
          </a:p>
          <a:p>
            <a:pPr algn="ctr"/>
            <a:r>
              <a:rPr lang="es-AR" sz="2800" b="1" dirty="0">
                <a:solidFill>
                  <a:srgbClr val="008000"/>
                </a:solidFill>
                <a:latin typeface="Arial Narrow" panose="020B0606020202030204" pitchFamily="34" charset="0"/>
              </a:rPr>
              <a:t> NEUTRAL</a:t>
            </a:r>
          </a:p>
        </p:txBody>
      </p:sp>
      <p:sp>
        <p:nvSpPr>
          <p:cNvPr id="10" name="CuadroTexto 9">
            <a:extLst>
              <a:ext uri="{FF2B5EF4-FFF2-40B4-BE49-F238E27FC236}">
                <a16:creationId xmlns:a16="http://schemas.microsoft.com/office/drawing/2014/main" id="{BBD70DFB-FC10-4D0E-B39B-6C5457A64D53}"/>
              </a:ext>
            </a:extLst>
          </p:cNvPr>
          <p:cNvSpPr txBox="1"/>
          <p:nvPr/>
        </p:nvSpPr>
        <p:spPr>
          <a:xfrm>
            <a:off x="10405385" y="930964"/>
            <a:ext cx="1656737" cy="523220"/>
          </a:xfrm>
          <a:prstGeom prst="rect">
            <a:avLst/>
          </a:prstGeom>
          <a:noFill/>
        </p:spPr>
        <p:txBody>
          <a:bodyPr wrap="none" rtlCol="0">
            <a:spAutoFit/>
          </a:bodyPr>
          <a:lstStyle/>
          <a:p>
            <a:pPr algn="ctr"/>
            <a:r>
              <a:rPr lang="es-AR" sz="2800" b="1" dirty="0">
                <a:solidFill>
                  <a:srgbClr val="0033CC"/>
                </a:solidFill>
                <a:latin typeface="Arial Narrow" panose="020B0606020202030204" pitchFamily="34" charset="0"/>
              </a:rPr>
              <a:t>“LA NIÑA”</a:t>
            </a:r>
          </a:p>
        </p:txBody>
      </p:sp>
      <p:sp>
        <p:nvSpPr>
          <p:cNvPr id="11" name="CuadroTexto 10">
            <a:extLst>
              <a:ext uri="{FF2B5EF4-FFF2-40B4-BE49-F238E27FC236}">
                <a16:creationId xmlns:a16="http://schemas.microsoft.com/office/drawing/2014/main" id="{26690DC5-B359-4FA2-A2CF-006343826559}"/>
              </a:ext>
            </a:extLst>
          </p:cNvPr>
          <p:cNvSpPr txBox="1"/>
          <p:nvPr/>
        </p:nvSpPr>
        <p:spPr>
          <a:xfrm>
            <a:off x="10467269" y="4638505"/>
            <a:ext cx="1670394" cy="523220"/>
          </a:xfrm>
          <a:prstGeom prst="rect">
            <a:avLst/>
          </a:prstGeom>
          <a:noFill/>
        </p:spPr>
        <p:txBody>
          <a:bodyPr wrap="none" rtlCol="0">
            <a:spAutoFit/>
          </a:bodyPr>
          <a:lstStyle/>
          <a:p>
            <a:pPr algn="ctr"/>
            <a:r>
              <a:rPr lang="es-AR" sz="2800" b="1" dirty="0">
                <a:solidFill>
                  <a:srgbClr val="FF0000"/>
                </a:solidFill>
                <a:latin typeface="Arial Narrow" panose="020B0606020202030204" pitchFamily="34" charset="0"/>
              </a:rPr>
              <a:t>“EL NIÑO”</a:t>
            </a:r>
          </a:p>
        </p:txBody>
      </p:sp>
      <p:sp>
        <p:nvSpPr>
          <p:cNvPr id="2" name="CuadroTexto 1">
            <a:extLst>
              <a:ext uri="{FF2B5EF4-FFF2-40B4-BE49-F238E27FC236}">
                <a16:creationId xmlns:a16="http://schemas.microsoft.com/office/drawing/2014/main" id="{CD9FD9E6-84DA-4474-964B-BFA15D0611B3}"/>
              </a:ext>
            </a:extLst>
          </p:cNvPr>
          <p:cNvSpPr txBox="1"/>
          <p:nvPr/>
        </p:nvSpPr>
        <p:spPr>
          <a:xfrm>
            <a:off x="3598110" y="5020908"/>
            <a:ext cx="1843710" cy="646331"/>
          </a:xfrm>
          <a:prstGeom prst="rect">
            <a:avLst/>
          </a:prstGeom>
          <a:noFill/>
        </p:spPr>
        <p:txBody>
          <a:bodyPr wrap="none" rtlCol="0">
            <a:spAutoFit/>
          </a:bodyPr>
          <a:lstStyle/>
          <a:p>
            <a:pPr algn="ctr"/>
            <a:r>
              <a:rPr lang="es-AR" b="1" dirty="0">
                <a:solidFill>
                  <a:srgbClr val="FF0000"/>
                </a:solidFill>
                <a:latin typeface="Arial Narrow" panose="020B0606020202030204" pitchFamily="34" charset="0"/>
              </a:rPr>
              <a:t>SUPER “EL NIÑO”</a:t>
            </a:r>
          </a:p>
          <a:p>
            <a:pPr algn="ctr"/>
            <a:r>
              <a:rPr lang="es-AR" b="1" dirty="0">
                <a:solidFill>
                  <a:srgbClr val="FF0000"/>
                </a:solidFill>
                <a:latin typeface="Arial Narrow" panose="020B0606020202030204" pitchFamily="34" charset="0"/>
              </a:rPr>
              <a:t> 2015/2016</a:t>
            </a:r>
          </a:p>
        </p:txBody>
      </p:sp>
      <p:sp>
        <p:nvSpPr>
          <p:cNvPr id="12" name="CuadroTexto 11">
            <a:extLst>
              <a:ext uri="{FF2B5EF4-FFF2-40B4-BE49-F238E27FC236}">
                <a16:creationId xmlns:a16="http://schemas.microsoft.com/office/drawing/2014/main" id="{E80CBE38-41F1-4156-BD47-1C8826E947D0}"/>
              </a:ext>
            </a:extLst>
          </p:cNvPr>
          <p:cNvSpPr txBox="1"/>
          <p:nvPr/>
        </p:nvSpPr>
        <p:spPr>
          <a:xfrm>
            <a:off x="2531857" y="930964"/>
            <a:ext cx="1988108" cy="646331"/>
          </a:xfrm>
          <a:prstGeom prst="rect">
            <a:avLst/>
          </a:prstGeom>
          <a:noFill/>
        </p:spPr>
        <p:txBody>
          <a:bodyPr wrap="none" rtlCol="0">
            <a:spAutoFit/>
          </a:bodyPr>
          <a:lstStyle/>
          <a:p>
            <a:pPr algn="ctr"/>
            <a:r>
              <a:rPr lang="es-AR" b="1" dirty="0">
                <a:solidFill>
                  <a:srgbClr val="0033CC"/>
                </a:solidFill>
                <a:latin typeface="Arial Narrow" panose="020B0606020202030204" pitchFamily="34" charset="0"/>
              </a:rPr>
              <a:t>CONATO “LA NIÑA”</a:t>
            </a:r>
          </a:p>
          <a:p>
            <a:pPr algn="ctr"/>
            <a:r>
              <a:rPr lang="es-AR" b="1" dirty="0">
                <a:solidFill>
                  <a:srgbClr val="0033CC"/>
                </a:solidFill>
                <a:latin typeface="Arial Narrow" panose="020B0606020202030204" pitchFamily="34" charset="0"/>
              </a:rPr>
              <a:t> 2016/2017</a:t>
            </a:r>
          </a:p>
        </p:txBody>
      </p:sp>
      <p:sp>
        <p:nvSpPr>
          <p:cNvPr id="13" name="CuadroTexto 12">
            <a:extLst>
              <a:ext uri="{FF2B5EF4-FFF2-40B4-BE49-F238E27FC236}">
                <a16:creationId xmlns:a16="http://schemas.microsoft.com/office/drawing/2014/main" id="{EFC3516B-BCA2-48C9-A6FD-6C85C2DE3A06}"/>
              </a:ext>
            </a:extLst>
          </p:cNvPr>
          <p:cNvSpPr txBox="1"/>
          <p:nvPr/>
        </p:nvSpPr>
        <p:spPr>
          <a:xfrm>
            <a:off x="6709289" y="1084852"/>
            <a:ext cx="1186094" cy="646331"/>
          </a:xfrm>
          <a:prstGeom prst="rect">
            <a:avLst/>
          </a:prstGeom>
          <a:noFill/>
        </p:spPr>
        <p:txBody>
          <a:bodyPr wrap="none" rtlCol="0">
            <a:spAutoFit/>
          </a:bodyPr>
          <a:lstStyle/>
          <a:p>
            <a:pPr algn="ctr"/>
            <a:r>
              <a:rPr lang="es-AR" b="1" dirty="0">
                <a:solidFill>
                  <a:srgbClr val="0033CC"/>
                </a:solidFill>
                <a:latin typeface="Arial Narrow" panose="020B0606020202030204" pitchFamily="34" charset="0"/>
              </a:rPr>
              <a:t> “LA NIÑA”</a:t>
            </a:r>
          </a:p>
          <a:p>
            <a:pPr algn="ctr"/>
            <a:r>
              <a:rPr lang="es-AR" b="1" dirty="0">
                <a:solidFill>
                  <a:srgbClr val="0033CC"/>
                </a:solidFill>
                <a:latin typeface="Arial Narrow" panose="020B0606020202030204" pitchFamily="34" charset="0"/>
              </a:rPr>
              <a:t> 2017/2018</a:t>
            </a:r>
          </a:p>
        </p:txBody>
      </p:sp>
      <p:sp>
        <p:nvSpPr>
          <p:cNvPr id="14" name="CuadroTexto 13">
            <a:extLst>
              <a:ext uri="{FF2B5EF4-FFF2-40B4-BE49-F238E27FC236}">
                <a16:creationId xmlns:a16="http://schemas.microsoft.com/office/drawing/2014/main" id="{6598134B-946D-4F98-BF4D-07EBAC445B6B}"/>
              </a:ext>
            </a:extLst>
          </p:cNvPr>
          <p:cNvSpPr txBox="1"/>
          <p:nvPr/>
        </p:nvSpPr>
        <p:spPr>
          <a:xfrm>
            <a:off x="5902080" y="4374577"/>
            <a:ext cx="1993303" cy="646331"/>
          </a:xfrm>
          <a:prstGeom prst="rect">
            <a:avLst/>
          </a:prstGeom>
          <a:noFill/>
        </p:spPr>
        <p:txBody>
          <a:bodyPr wrap="none" rtlCol="0">
            <a:spAutoFit/>
          </a:bodyPr>
          <a:lstStyle/>
          <a:p>
            <a:pPr algn="ctr"/>
            <a:r>
              <a:rPr lang="es-AR" b="1" dirty="0">
                <a:solidFill>
                  <a:srgbClr val="FF0000"/>
                </a:solidFill>
                <a:latin typeface="Arial Narrow" panose="020B0606020202030204" pitchFamily="34" charset="0"/>
              </a:rPr>
              <a:t>CONATO “EL NIÑO”</a:t>
            </a:r>
          </a:p>
          <a:p>
            <a:pPr algn="ctr"/>
            <a:r>
              <a:rPr lang="es-AR" b="1" dirty="0">
                <a:solidFill>
                  <a:srgbClr val="FF0000"/>
                </a:solidFill>
                <a:latin typeface="Arial Narrow" panose="020B0606020202030204" pitchFamily="34" charset="0"/>
              </a:rPr>
              <a:t> OTOÑO 2017</a:t>
            </a:r>
          </a:p>
        </p:txBody>
      </p:sp>
      <p:sp>
        <p:nvSpPr>
          <p:cNvPr id="15" name="CuadroTexto 14">
            <a:extLst>
              <a:ext uri="{FF2B5EF4-FFF2-40B4-BE49-F238E27FC236}">
                <a16:creationId xmlns:a16="http://schemas.microsoft.com/office/drawing/2014/main" id="{5718EB8E-2B24-496E-8F16-20DD4127592E}"/>
              </a:ext>
            </a:extLst>
          </p:cNvPr>
          <p:cNvSpPr txBox="1"/>
          <p:nvPr/>
        </p:nvSpPr>
        <p:spPr>
          <a:xfrm>
            <a:off x="9380112" y="1891948"/>
            <a:ext cx="1087157" cy="646331"/>
          </a:xfrm>
          <a:prstGeom prst="rect">
            <a:avLst/>
          </a:prstGeom>
          <a:noFill/>
        </p:spPr>
        <p:txBody>
          <a:bodyPr wrap="none" rtlCol="0">
            <a:spAutoFit/>
          </a:bodyPr>
          <a:lstStyle/>
          <a:p>
            <a:pPr algn="ctr"/>
            <a:r>
              <a:rPr lang="es-AR" b="1" dirty="0">
                <a:solidFill>
                  <a:srgbClr val="009900"/>
                </a:solidFill>
                <a:latin typeface="Arial Narrow" panose="020B0606020202030204" pitchFamily="34" charset="0"/>
              </a:rPr>
              <a:t>SOI</a:t>
            </a:r>
          </a:p>
          <a:p>
            <a:pPr algn="ctr"/>
            <a:r>
              <a:rPr lang="es-AR" b="1" dirty="0">
                <a:solidFill>
                  <a:srgbClr val="009900"/>
                </a:solidFill>
                <a:latin typeface="Arial Narrow" panose="020B0606020202030204" pitchFamily="34" charset="0"/>
              </a:rPr>
              <a:t>NEUTRAL</a:t>
            </a:r>
          </a:p>
        </p:txBody>
      </p:sp>
      <p:sp>
        <p:nvSpPr>
          <p:cNvPr id="16" name="CuadroTexto 15">
            <a:extLst>
              <a:ext uri="{FF2B5EF4-FFF2-40B4-BE49-F238E27FC236}">
                <a16:creationId xmlns:a16="http://schemas.microsoft.com/office/drawing/2014/main" id="{1A7688CD-938A-4EEB-871A-2469708DBD3C}"/>
              </a:ext>
            </a:extLst>
          </p:cNvPr>
          <p:cNvSpPr txBox="1"/>
          <p:nvPr/>
        </p:nvSpPr>
        <p:spPr>
          <a:xfrm>
            <a:off x="8714153" y="3963499"/>
            <a:ext cx="1681871" cy="923330"/>
          </a:xfrm>
          <a:prstGeom prst="rect">
            <a:avLst/>
          </a:prstGeom>
          <a:noFill/>
        </p:spPr>
        <p:txBody>
          <a:bodyPr wrap="none" rtlCol="0">
            <a:spAutoFit/>
          </a:bodyPr>
          <a:lstStyle/>
          <a:p>
            <a:pPr algn="ctr"/>
            <a:r>
              <a:rPr lang="es-AR" b="1" dirty="0">
                <a:solidFill>
                  <a:srgbClr val="FF0000"/>
                </a:solidFill>
                <a:latin typeface="Arial Narrow" panose="020B0606020202030204" pitchFamily="34" charset="0"/>
              </a:rPr>
              <a:t>LEVE CONATO</a:t>
            </a:r>
          </a:p>
          <a:p>
            <a:pPr algn="ctr"/>
            <a:r>
              <a:rPr lang="es-AR" b="1" dirty="0">
                <a:solidFill>
                  <a:srgbClr val="FF0000"/>
                </a:solidFill>
                <a:latin typeface="Arial Narrow" panose="020B0606020202030204" pitchFamily="34" charset="0"/>
              </a:rPr>
              <a:t> “EL NIÑO”</a:t>
            </a:r>
          </a:p>
          <a:p>
            <a:pPr algn="ctr"/>
            <a:r>
              <a:rPr lang="es-AR" b="1" dirty="0">
                <a:solidFill>
                  <a:srgbClr val="FF0000"/>
                </a:solidFill>
                <a:latin typeface="Arial Narrow" panose="020B0606020202030204" pitchFamily="34" charset="0"/>
              </a:rPr>
              <a:t> INVIERNO  2018</a:t>
            </a:r>
          </a:p>
        </p:txBody>
      </p:sp>
    </p:spTree>
    <p:extLst>
      <p:ext uri="{BB962C8B-B14F-4D97-AF65-F5344CB8AC3E}">
        <p14:creationId xmlns:p14="http://schemas.microsoft.com/office/powerpoint/2010/main" val="2049066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12541"/>
            <a:ext cx="12192000" cy="6858000"/>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anchor="ctr"/>
          <a:lstStyle/>
          <a:p>
            <a:pPr algn="ctr" eaLnBrk="1" hangingPunct="1">
              <a:defRPr/>
            </a:pPr>
            <a:endParaRPr lang="es-MX" dirty="0"/>
          </a:p>
        </p:txBody>
      </p:sp>
      <p:sp>
        <p:nvSpPr>
          <p:cNvPr id="70659" name="Text Box 4"/>
          <p:cNvSpPr txBox="1">
            <a:spLocks noChangeArrowheads="1"/>
          </p:cNvSpPr>
          <p:nvPr/>
        </p:nvSpPr>
        <p:spPr bwMode="auto">
          <a:xfrm>
            <a:off x="1809750" y="2218484"/>
            <a:ext cx="8572500" cy="133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7" rIns="91435" bIns="45717">
            <a:spAutoFit/>
          </a:bodyPr>
          <a:lstStyle>
            <a:lvl1pPr indent="-7429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557213" indent="-557213" algn="ctr">
              <a:spcBef>
                <a:spcPct val="0"/>
              </a:spcBef>
              <a:buNone/>
              <a:defRPr/>
            </a:pPr>
            <a:r>
              <a:rPr lang="es-ES" altLang="es-AR" sz="2700" b="1" dirty="0">
                <a:solidFill>
                  <a:srgbClr val="FFFF00"/>
                </a:solidFill>
                <a:effectLst>
                  <a:outerShdw blurRad="38100" dist="38100" dir="2700000" algn="tl">
                    <a:srgbClr val="000000"/>
                  </a:outerShdw>
                </a:effectLst>
                <a:latin typeface="Arial Narrow" pitchFamily="34" charset="0"/>
              </a:rPr>
              <a:t>PERSPECTIVA DE PRECIPITACIONES EN LA CUENCA DEL PLATA DURANTE LA SEGUNDA PARTE DEL INVIERNO Y LA PRIMAVERA DE 2018 Y EL VERANO DE 2019</a:t>
            </a:r>
          </a:p>
        </p:txBody>
      </p:sp>
    </p:spTree>
    <p:extLst>
      <p:ext uri="{BB962C8B-B14F-4D97-AF65-F5344CB8AC3E}">
        <p14:creationId xmlns:p14="http://schemas.microsoft.com/office/powerpoint/2010/main" val="3892381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exto, mapa&#10;&#10;Descripción generada con confianza alta">
            <a:extLst>
              <a:ext uri="{FF2B5EF4-FFF2-40B4-BE49-F238E27FC236}">
                <a16:creationId xmlns:a16="http://schemas.microsoft.com/office/drawing/2014/main" id="{53A78527-40E6-4BF5-8F4C-29D8F891B8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7423" y="485422"/>
            <a:ext cx="6908800" cy="6265334"/>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7423" y="485422"/>
            <a:ext cx="6908800" cy="6265334"/>
          </a:xfrm>
          <a:prstGeom prst="rect">
            <a:avLst/>
          </a:prstGeom>
        </p:spPr>
      </p:pic>
      <p:sp>
        <p:nvSpPr>
          <p:cNvPr id="9" name="CuadroTexto 8">
            <a:extLst>
              <a:ext uri="{FF2B5EF4-FFF2-40B4-BE49-F238E27FC236}">
                <a16:creationId xmlns:a16="http://schemas.microsoft.com/office/drawing/2014/main" id="{630E03AB-C1B0-437F-BE57-9A2203A2B675}"/>
              </a:ext>
            </a:extLst>
          </p:cNvPr>
          <p:cNvSpPr txBox="1"/>
          <p:nvPr/>
        </p:nvSpPr>
        <p:spPr>
          <a:xfrm>
            <a:off x="251791" y="1022907"/>
            <a:ext cx="2067339" cy="3416320"/>
          </a:xfrm>
          <a:prstGeom prst="rect">
            <a:avLst/>
          </a:prstGeom>
          <a:noFill/>
        </p:spPr>
        <p:txBody>
          <a:bodyPr wrap="square" rtlCol="0">
            <a:spAutoFit/>
          </a:bodyPr>
          <a:lstStyle/>
          <a:p>
            <a:pPr algn="just"/>
            <a:r>
              <a:rPr lang="es-AR" b="1" dirty="0">
                <a:latin typeface="Arial Narrow" panose="020B0606020202030204" pitchFamily="34" charset="0"/>
              </a:rPr>
              <a:t>En lo que resta del invierno se observarán precipitaciones moderadas, acordes al estado neutral del Pacífico y al leve calentamiento del Atlántico, que se concentrarán sobre la Cuenca Inferior del Paraná.</a:t>
            </a:r>
          </a:p>
        </p:txBody>
      </p:sp>
    </p:spTree>
    <p:extLst>
      <p:ext uri="{BB962C8B-B14F-4D97-AF65-F5344CB8AC3E}">
        <p14:creationId xmlns:p14="http://schemas.microsoft.com/office/powerpoint/2010/main" val="603835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exto&#10;&#10;Descripción generada con confianza alta">
            <a:extLst>
              <a:ext uri="{FF2B5EF4-FFF2-40B4-BE49-F238E27FC236}">
                <a16:creationId xmlns:a16="http://schemas.microsoft.com/office/drawing/2014/main" id="{7025C261-98EC-4BE3-91CF-FD25B19DF0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7423" y="485422"/>
            <a:ext cx="6908800" cy="6265334"/>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7423" y="485422"/>
            <a:ext cx="6908800" cy="6265334"/>
          </a:xfrm>
          <a:prstGeom prst="rect">
            <a:avLst/>
          </a:prstGeom>
        </p:spPr>
      </p:pic>
      <p:sp>
        <p:nvSpPr>
          <p:cNvPr id="9" name="CuadroTexto 8">
            <a:extLst>
              <a:ext uri="{FF2B5EF4-FFF2-40B4-BE49-F238E27FC236}">
                <a16:creationId xmlns:a16="http://schemas.microsoft.com/office/drawing/2014/main" id="{2CA0006E-1832-4D4E-ACF8-E64553D6C53D}"/>
              </a:ext>
            </a:extLst>
          </p:cNvPr>
          <p:cNvSpPr txBox="1"/>
          <p:nvPr/>
        </p:nvSpPr>
        <p:spPr>
          <a:xfrm>
            <a:off x="241976" y="320542"/>
            <a:ext cx="2067339" cy="5909310"/>
          </a:xfrm>
          <a:prstGeom prst="rect">
            <a:avLst/>
          </a:prstGeom>
          <a:noFill/>
        </p:spPr>
        <p:txBody>
          <a:bodyPr wrap="square" rtlCol="0">
            <a:spAutoFit/>
          </a:bodyPr>
          <a:lstStyle/>
          <a:p>
            <a:pPr algn="just"/>
            <a:r>
              <a:rPr lang="es-AR" b="1" dirty="0">
                <a:latin typeface="Arial Narrow" panose="020B0606020202030204" pitchFamily="34" charset="0"/>
              </a:rPr>
              <a:t>De mantenerse el estado neutral, levemente cálido del Pacífico y el leve calentamiento del Atlántico imperantes en el momento actual, la primavera observará una vigorosa reactivación de las precipitaciones, con moderado riesgo de excesos en campos bajos, crecida de los grandes ríos, etc.</a:t>
            </a:r>
          </a:p>
          <a:p>
            <a:pPr algn="just"/>
            <a:endParaRPr lang="es-AR" b="1" dirty="0">
              <a:latin typeface="Arial Narrow" panose="020B0606020202030204" pitchFamily="34" charset="0"/>
            </a:endParaRPr>
          </a:p>
          <a:p>
            <a:pPr algn="just"/>
            <a:r>
              <a:rPr lang="es-AR" b="1" dirty="0">
                <a:latin typeface="Arial Narrow" panose="020B0606020202030204" pitchFamily="34" charset="0"/>
              </a:rPr>
              <a:t>En caso de desarrollarse un “El Niño”, estos riesgo serían mayores.</a:t>
            </a:r>
          </a:p>
        </p:txBody>
      </p:sp>
    </p:spTree>
    <p:extLst>
      <p:ext uri="{BB962C8B-B14F-4D97-AF65-F5344CB8AC3E}">
        <p14:creationId xmlns:p14="http://schemas.microsoft.com/office/powerpoint/2010/main" val="3947125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istema-climatico">
            <a:extLst>
              <a:ext uri="{FF2B5EF4-FFF2-40B4-BE49-F238E27FC236}">
                <a16:creationId xmlns:a16="http://schemas.microsoft.com/office/drawing/2014/main" id="{7394CA2A-20E6-46C0-938A-87DDB5E93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00"/>
            <a:ext cx="12191999"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a:extLst>
              <a:ext uri="{FF2B5EF4-FFF2-40B4-BE49-F238E27FC236}">
                <a16:creationId xmlns:a16="http://schemas.microsoft.com/office/drawing/2014/main" id="{D161F90A-5E08-4AAE-B310-58B1698A3BCE}"/>
              </a:ext>
            </a:extLst>
          </p:cNvPr>
          <p:cNvSpPr txBox="1">
            <a:spLocks noChangeArrowheads="1"/>
          </p:cNvSpPr>
          <p:nvPr/>
        </p:nvSpPr>
        <p:spPr bwMode="auto">
          <a:xfrm>
            <a:off x="4440238" y="-17463"/>
            <a:ext cx="30845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MX" altLang="es-AR" sz="3200" b="1">
                <a:solidFill>
                  <a:srgbClr val="FF0000"/>
                </a:solidFill>
                <a:latin typeface="Arial Narrow" panose="020B0606020202030204" pitchFamily="34" charset="0"/>
              </a:rPr>
              <a:t>Sistema Climático</a:t>
            </a:r>
            <a:endParaRPr lang="es-ES" altLang="es-AR" sz="3200" b="1">
              <a:solidFill>
                <a:srgbClr val="FF0000"/>
              </a:solidFill>
              <a:latin typeface="Arial Narrow" panose="020B0606020202030204" pitchFamily="34" charset="0"/>
            </a:endParaRPr>
          </a:p>
        </p:txBody>
      </p:sp>
      <p:pic>
        <p:nvPicPr>
          <p:cNvPr id="5124" name="Picture 3" descr="nsol1">
            <a:extLst>
              <a:ext uri="{FF2B5EF4-FFF2-40B4-BE49-F238E27FC236}">
                <a16:creationId xmlns:a16="http://schemas.microsoft.com/office/drawing/2014/main" id="{19B7CF27-B2D6-43B0-AA3C-EFD8C07FCA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228600"/>
            <a:ext cx="16668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exto&#10;&#10;Descripción generada con confianza muy alta">
            <a:extLst>
              <a:ext uri="{FF2B5EF4-FFF2-40B4-BE49-F238E27FC236}">
                <a16:creationId xmlns:a16="http://schemas.microsoft.com/office/drawing/2014/main" id="{B1F31414-E8CD-4969-91BF-4CCE62F45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7423" y="485422"/>
            <a:ext cx="6908800" cy="6265334"/>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7423" y="485422"/>
            <a:ext cx="6908800" cy="6265334"/>
          </a:xfrm>
          <a:prstGeom prst="rect">
            <a:avLst/>
          </a:prstGeom>
        </p:spPr>
      </p:pic>
      <p:sp>
        <p:nvSpPr>
          <p:cNvPr id="10" name="CuadroTexto 9">
            <a:extLst>
              <a:ext uri="{FF2B5EF4-FFF2-40B4-BE49-F238E27FC236}">
                <a16:creationId xmlns:a16="http://schemas.microsoft.com/office/drawing/2014/main" id="{A490AF4E-5AE7-4793-8405-885E1F9F3A6B}"/>
              </a:ext>
            </a:extLst>
          </p:cNvPr>
          <p:cNvSpPr txBox="1"/>
          <p:nvPr/>
        </p:nvSpPr>
        <p:spPr>
          <a:xfrm>
            <a:off x="241976" y="320542"/>
            <a:ext cx="2067339" cy="6463308"/>
          </a:xfrm>
          <a:prstGeom prst="rect">
            <a:avLst/>
          </a:prstGeom>
          <a:noFill/>
        </p:spPr>
        <p:txBody>
          <a:bodyPr wrap="square" rtlCol="0">
            <a:spAutoFit/>
          </a:bodyPr>
          <a:lstStyle/>
          <a:p>
            <a:pPr algn="just"/>
            <a:r>
              <a:rPr lang="es-AR" b="1" dirty="0">
                <a:latin typeface="Arial Narrow" panose="020B0606020202030204" pitchFamily="34" charset="0"/>
              </a:rPr>
              <a:t>De mantenerse el estado neutral, levemente cálido del Pacífico y el leve calentamiento del Atlántico imperantes en el momento actual, el verano continuará observando precipitaciones abundantes, aunque algo meno intensas, con moderado riesgo de excesos en campos bajos y crecida de los grandes ríos.</a:t>
            </a:r>
          </a:p>
          <a:p>
            <a:pPr algn="just"/>
            <a:endParaRPr lang="es-AR" b="1" dirty="0">
              <a:latin typeface="Arial Narrow" panose="020B0606020202030204" pitchFamily="34" charset="0"/>
            </a:endParaRPr>
          </a:p>
          <a:p>
            <a:pPr algn="just"/>
            <a:r>
              <a:rPr lang="es-AR" b="1" dirty="0">
                <a:latin typeface="Arial Narrow" panose="020B0606020202030204" pitchFamily="34" charset="0"/>
              </a:rPr>
              <a:t>En caso de desarrollarse un “El Niño”, estos riesgo serían mayores.</a:t>
            </a:r>
          </a:p>
        </p:txBody>
      </p:sp>
    </p:spTree>
    <p:extLst>
      <p:ext uri="{BB962C8B-B14F-4D97-AF65-F5344CB8AC3E}">
        <p14:creationId xmlns:p14="http://schemas.microsoft.com/office/powerpoint/2010/main" val="111943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139F0AA-6292-40A2-9FAB-9B01883F63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7423" y="485422"/>
            <a:ext cx="6908800" cy="6265334"/>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7423" y="485422"/>
            <a:ext cx="6908800" cy="6265334"/>
          </a:xfrm>
          <a:prstGeom prst="rect">
            <a:avLst/>
          </a:prstGeom>
        </p:spPr>
      </p:pic>
      <p:sp>
        <p:nvSpPr>
          <p:cNvPr id="10" name="CuadroTexto 9">
            <a:extLst>
              <a:ext uri="{FF2B5EF4-FFF2-40B4-BE49-F238E27FC236}">
                <a16:creationId xmlns:a16="http://schemas.microsoft.com/office/drawing/2014/main" id="{A490AF4E-5AE7-4793-8405-885E1F9F3A6B}"/>
              </a:ext>
            </a:extLst>
          </p:cNvPr>
          <p:cNvSpPr txBox="1"/>
          <p:nvPr/>
        </p:nvSpPr>
        <p:spPr>
          <a:xfrm>
            <a:off x="241976" y="320542"/>
            <a:ext cx="2067339" cy="5355312"/>
          </a:xfrm>
          <a:prstGeom prst="rect">
            <a:avLst/>
          </a:prstGeom>
          <a:noFill/>
        </p:spPr>
        <p:txBody>
          <a:bodyPr wrap="square" rtlCol="0">
            <a:spAutoFit/>
          </a:bodyPr>
          <a:lstStyle/>
          <a:p>
            <a:pPr algn="just"/>
            <a:r>
              <a:rPr lang="es-AR" b="1" dirty="0">
                <a:latin typeface="Arial Narrow" panose="020B0606020202030204" pitchFamily="34" charset="0"/>
              </a:rPr>
              <a:t>El otoño registrará precipitaciones algo inferiores a la media en gran parte de la Cuenca del Plata.</a:t>
            </a:r>
          </a:p>
          <a:p>
            <a:pPr algn="just"/>
            <a:endParaRPr lang="es-AR" b="1" dirty="0">
              <a:latin typeface="Arial Narrow" panose="020B0606020202030204" pitchFamily="34" charset="0"/>
            </a:endParaRPr>
          </a:p>
          <a:p>
            <a:pPr algn="just"/>
            <a:r>
              <a:rPr lang="es-AR" b="1" dirty="0">
                <a:latin typeface="Arial Narrow" panose="020B0606020202030204" pitchFamily="34" charset="0"/>
              </a:rPr>
              <a:t>No obstante, se mantendrá un foco de precipitaciones abundantes sobre la cuenca media del Paraná y otro sobre gran parte de la Cuenca del Uruguay.</a:t>
            </a:r>
          </a:p>
          <a:p>
            <a:pPr algn="just"/>
            <a:endParaRPr lang="es-AR" b="1" dirty="0">
              <a:latin typeface="Arial Narrow" panose="020B0606020202030204" pitchFamily="34" charset="0"/>
            </a:endParaRPr>
          </a:p>
          <a:p>
            <a:pPr algn="just"/>
            <a:r>
              <a:rPr lang="es-AR" b="1" dirty="0">
                <a:latin typeface="Arial Narrow" panose="020B0606020202030204" pitchFamily="34" charset="0"/>
              </a:rPr>
              <a:t>En caso de desarrollarse un “El Niño”, estos riesgo serían mayores.</a:t>
            </a:r>
          </a:p>
        </p:txBody>
      </p:sp>
    </p:spTree>
    <p:extLst>
      <p:ext uri="{BB962C8B-B14F-4D97-AF65-F5344CB8AC3E}">
        <p14:creationId xmlns:p14="http://schemas.microsoft.com/office/powerpoint/2010/main" val="1854435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65CF385-F038-4D12-B4A5-1C6C4F1679B9}"/>
              </a:ext>
            </a:extLst>
          </p:cNvPr>
          <p:cNvPicPr>
            <a:picLocks noChangeAspect="1"/>
          </p:cNvPicPr>
          <p:nvPr/>
        </p:nvPicPr>
        <p:blipFill>
          <a:blip r:embed="rId2"/>
          <a:stretch>
            <a:fillRect/>
          </a:stretch>
        </p:blipFill>
        <p:spPr>
          <a:xfrm>
            <a:off x="1755272" y="292336"/>
            <a:ext cx="8681456" cy="6273328"/>
          </a:xfrm>
          <a:prstGeom prst="rect">
            <a:avLst/>
          </a:prstGeom>
        </p:spPr>
      </p:pic>
    </p:spTree>
    <p:extLst>
      <p:ext uri="{BB962C8B-B14F-4D97-AF65-F5344CB8AC3E}">
        <p14:creationId xmlns:p14="http://schemas.microsoft.com/office/powerpoint/2010/main" val="57594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0E41ED6-0F9A-461E-BDC6-3193116BF079}"/>
              </a:ext>
            </a:extLst>
          </p:cNvPr>
          <p:cNvPicPr>
            <a:picLocks noChangeAspect="1"/>
          </p:cNvPicPr>
          <p:nvPr/>
        </p:nvPicPr>
        <p:blipFill>
          <a:blip r:embed="rId2"/>
          <a:stretch>
            <a:fillRect/>
          </a:stretch>
        </p:blipFill>
        <p:spPr>
          <a:xfrm>
            <a:off x="1755272" y="292336"/>
            <a:ext cx="8681456" cy="6273328"/>
          </a:xfrm>
          <a:prstGeom prst="rect">
            <a:avLst/>
          </a:prstGeom>
        </p:spPr>
      </p:pic>
    </p:spTree>
    <p:extLst>
      <p:ext uri="{BB962C8B-B14F-4D97-AF65-F5344CB8AC3E}">
        <p14:creationId xmlns:p14="http://schemas.microsoft.com/office/powerpoint/2010/main" val="1811175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974B3ED-F771-430B-9796-D32BB9BDDAD2}"/>
              </a:ext>
            </a:extLst>
          </p:cNvPr>
          <p:cNvPicPr>
            <a:picLocks noChangeAspect="1"/>
          </p:cNvPicPr>
          <p:nvPr/>
        </p:nvPicPr>
        <p:blipFill>
          <a:blip r:embed="rId2"/>
          <a:stretch>
            <a:fillRect/>
          </a:stretch>
        </p:blipFill>
        <p:spPr>
          <a:xfrm>
            <a:off x="1755272" y="292336"/>
            <a:ext cx="8681456" cy="6273328"/>
          </a:xfrm>
          <a:prstGeom prst="rect">
            <a:avLst/>
          </a:prstGeom>
        </p:spPr>
      </p:pic>
    </p:spTree>
    <p:extLst>
      <p:ext uri="{BB962C8B-B14F-4D97-AF65-F5344CB8AC3E}">
        <p14:creationId xmlns:p14="http://schemas.microsoft.com/office/powerpoint/2010/main" val="2424735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85B5BA5-8C83-4808-9FE0-C7B1D885A1BA}"/>
              </a:ext>
            </a:extLst>
          </p:cNvPr>
          <p:cNvPicPr>
            <a:picLocks noChangeAspect="1"/>
          </p:cNvPicPr>
          <p:nvPr/>
        </p:nvPicPr>
        <p:blipFill>
          <a:blip r:embed="rId2"/>
          <a:stretch>
            <a:fillRect/>
          </a:stretch>
        </p:blipFill>
        <p:spPr>
          <a:xfrm>
            <a:off x="1755272" y="292336"/>
            <a:ext cx="8681456" cy="6273328"/>
          </a:xfrm>
          <a:prstGeom prst="rect">
            <a:avLst/>
          </a:prstGeom>
        </p:spPr>
      </p:pic>
    </p:spTree>
    <p:extLst>
      <p:ext uri="{BB962C8B-B14F-4D97-AF65-F5344CB8AC3E}">
        <p14:creationId xmlns:p14="http://schemas.microsoft.com/office/powerpoint/2010/main" val="3210893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12541"/>
            <a:ext cx="12192000" cy="6858000"/>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anchor="ctr"/>
          <a:lstStyle/>
          <a:p>
            <a:pPr algn="ctr" eaLnBrk="1" hangingPunct="1">
              <a:defRPr/>
            </a:pPr>
            <a:endParaRPr lang="es-MX" dirty="0"/>
          </a:p>
        </p:txBody>
      </p:sp>
      <p:sp>
        <p:nvSpPr>
          <p:cNvPr id="70659" name="Text Box 4"/>
          <p:cNvSpPr txBox="1">
            <a:spLocks noChangeArrowheads="1"/>
          </p:cNvSpPr>
          <p:nvPr/>
        </p:nvSpPr>
        <p:spPr bwMode="auto">
          <a:xfrm>
            <a:off x="1809750" y="2218484"/>
            <a:ext cx="8572500" cy="133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7" rIns="91435" bIns="45717">
            <a:spAutoFit/>
          </a:bodyPr>
          <a:lstStyle>
            <a:lvl1pPr indent="-7429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557213" indent="-557213" algn="ctr">
              <a:spcBef>
                <a:spcPct val="0"/>
              </a:spcBef>
              <a:buNone/>
              <a:defRPr/>
            </a:pPr>
            <a:r>
              <a:rPr lang="es-ES" altLang="es-AR" sz="2700" b="1" dirty="0">
                <a:solidFill>
                  <a:srgbClr val="FFFF00"/>
                </a:solidFill>
                <a:effectLst>
                  <a:outerShdw blurRad="38100" dist="38100" dir="2700000" algn="tl">
                    <a:srgbClr val="000000"/>
                  </a:outerShdw>
                </a:effectLst>
                <a:latin typeface="Arial Narrow" pitchFamily="34" charset="0"/>
              </a:rPr>
              <a:t>PERSPECTIVA AGROCLIMÁTICA </a:t>
            </a:r>
          </a:p>
          <a:p>
            <a:pPr marL="557213" indent="-557213" algn="ctr">
              <a:spcBef>
                <a:spcPct val="0"/>
              </a:spcBef>
              <a:buNone/>
              <a:defRPr/>
            </a:pPr>
            <a:endParaRPr lang="es-ES" altLang="es-AR" sz="2700" b="1" dirty="0">
              <a:solidFill>
                <a:srgbClr val="FFFF00"/>
              </a:solidFill>
              <a:effectLst>
                <a:outerShdw blurRad="38100" dist="38100" dir="2700000" algn="tl">
                  <a:srgbClr val="000000"/>
                </a:outerShdw>
              </a:effectLst>
              <a:latin typeface="Arial Narrow" pitchFamily="34" charset="0"/>
            </a:endParaRPr>
          </a:p>
          <a:p>
            <a:pPr marL="557213" indent="-557213" algn="ctr">
              <a:spcBef>
                <a:spcPct val="0"/>
              </a:spcBef>
              <a:buNone/>
              <a:defRPr/>
            </a:pPr>
            <a:r>
              <a:rPr lang="es-ES" altLang="es-AR" sz="2700" b="1" dirty="0">
                <a:solidFill>
                  <a:srgbClr val="FFFF00"/>
                </a:solidFill>
                <a:effectLst>
                  <a:outerShdw blurRad="38100" dist="38100" dir="2700000" algn="tl">
                    <a:srgbClr val="000000"/>
                  </a:outerShdw>
                </a:effectLst>
                <a:latin typeface="Arial Narrow" pitchFamily="34" charset="0"/>
              </a:rPr>
              <a:t>DESDE AGOSTO DE 2018 HASTA MAYO DE 2019</a:t>
            </a:r>
          </a:p>
        </p:txBody>
      </p:sp>
    </p:spTree>
    <p:extLst>
      <p:ext uri="{BB962C8B-B14F-4D97-AF65-F5344CB8AC3E}">
        <p14:creationId xmlns:p14="http://schemas.microsoft.com/office/powerpoint/2010/main" val="3655504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texto, mapa&#10;&#10;Descripción generada con confianza muy alta">
            <a:extLst>
              <a:ext uri="{FF2B5EF4-FFF2-40B4-BE49-F238E27FC236}">
                <a16:creationId xmlns:a16="http://schemas.microsoft.com/office/drawing/2014/main" id="{26DAE960-4793-4AE9-914F-97E8753F06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5251129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texto, mapa&#10;&#10;Descripción generada con confianza muy alta">
            <a:extLst>
              <a:ext uri="{FF2B5EF4-FFF2-40B4-BE49-F238E27FC236}">
                <a16:creationId xmlns:a16="http://schemas.microsoft.com/office/drawing/2014/main" id="{4D06567D-8977-42F6-86AB-AECD254E4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222595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texto, mapa&#10;&#10;Descripción generada con confianza muy alta">
            <a:extLst>
              <a:ext uri="{FF2B5EF4-FFF2-40B4-BE49-F238E27FC236}">
                <a16:creationId xmlns:a16="http://schemas.microsoft.com/office/drawing/2014/main" id="{1D9DDBD6-1047-46ED-90E2-78802D49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387785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CEDE953-7BAF-4BF4-AC09-F9427F301C01}"/>
              </a:ext>
            </a:extLst>
          </p:cNvPr>
          <p:cNvPicPr>
            <a:picLocks noChangeAspect="1"/>
          </p:cNvPicPr>
          <p:nvPr/>
        </p:nvPicPr>
        <p:blipFill>
          <a:blip r:embed="rId2"/>
          <a:stretch>
            <a:fillRect/>
          </a:stretch>
        </p:blipFill>
        <p:spPr>
          <a:xfrm>
            <a:off x="279509" y="675861"/>
            <a:ext cx="11685159" cy="5530975"/>
          </a:xfrm>
          <a:prstGeom prst="rect">
            <a:avLst/>
          </a:prstGeom>
        </p:spPr>
      </p:pic>
    </p:spTree>
    <p:extLst>
      <p:ext uri="{BB962C8B-B14F-4D97-AF65-F5344CB8AC3E}">
        <p14:creationId xmlns:p14="http://schemas.microsoft.com/office/powerpoint/2010/main" val="3069689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texto, mapa&#10;&#10;Descripción generada con confianza muy alta">
            <a:extLst>
              <a:ext uri="{FF2B5EF4-FFF2-40B4-BE49-F238E27FC236}">
                <a16:creationId xmlns:a16="http://schemas.microsoft.com/office/drawing/2014/main" id="{8CD361A8-350D-48C5-9419-25FF4EE5F8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08995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texto, mapa&#10;&#10;Descripción generada con confianza muy alta">
            <a:extLst>
              <a:ext uri="{FF2B5EF4-FFF2-40B4-BE49-F238E27FC236}">
                <a16:creationId xmlns:a16="http://schemas.microsoft.com/office/drawing/2014/main" id="{A6A8592B-98D2-4FCF-B8E3-18EF7D240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122335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texto, mapa&#10;&#10;Descripción generada con confianza muy alta">
            <a:extLst>
              <a:ext uri="{FF2B5EF4-FFF2-40B4-BE49-F238E27FC236}">
                <a16:creationId xmlns:a16="http://schemas.microsoft.com/office/drawing/2014/main" id="{9354DCE8-EB18-4FD5-97EE-765331756F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4838443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texto, mapa&#10;&#10;Descripción generada con confianza muy alta">
            <a:extLst>
              <a:ext uri="{FF2B5EF4-FFF2-40B4-BE49-F238E27FC236}">
                <a16:creationId xmlns:a16="http://schemas.microsoft.com/office/drawing/2014/main" id="{266666BB-206B-46B3-9A39-FCC6C525FC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42160193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texto, mapa&#10;&#10;Descripción generada con confianza muy alta">
            <a:extLst>
              <a:ext uri="{FF2B5EF4-FFF2-40B4-BE49-F238E27FC236}">
                <a16:creationId xmlns:a16="http://schemas.microsoft.com/office/drawing/2014/main" id="{C609C206-6ECA-4B62-A891-C945EEC05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41218043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texto, mapa&#10;&#10;Descripción generada con confianza muy alta">
            <a:extLst>
              <a:ext uri="{FF2B5EF4-FFF2-40B4-BE49-F238E27FC236}">
                <a16:creationId xmlns:a16="http://schemas.microsoft.com/office/drawing/2014/main" id="{E84FDAC8-5474-4E53-A6CB-DF18057C5C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2270289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texto, mapa&#10;&#10;Descripción generada con confianza muy alta">
            <a:extLst>
              <a:ext uri="{FF2B5EF4-FFF2-40B4-BE49-F238E27FC236}">
                <a16:creationId xmlns:a16="http://schemas.microsoft.com/office/drawing/2014/main" id="{26C39A7A-22A0-48A0-850C-036587B15B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8639100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2 Rectángulo"/>
          <p:cNvSpPr>
            <a:spLocks noChangeArrowheads="1"/>
          </p:cNvSpPr>
          <p:nvPr/>
        </p:nvSpPr>
        <p:spPr bwMode="auto">
          <a:xfrm>
            <a:off x="0" y="24670"/>
            <a:ext cx="12192000" cy="6858000"/>
          </a:xfrm>
          <a:prstGeom prst="rect">
            <a:avLst/>
          </a:prstGeom>
          <a:solidFill>
            <a:srgbClr val="0033CC"/>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s-AR" sz="1200" dirty="0">
              <a:solidFill>
                <a:srgbClr val="008000"/>
              </a:solidFill>
              <a:latin typeface="Times New Roman" panose="02020603050405020304" pitchFamily="18" charset="0"/>
            </a:endParaRPr>
          </a:p>
        </p:txBody>
      </p:sp>
      <p:sp>
        <p:nvSpPr>
          <p:cNvPr id="4" name="1 Título"/>
          <p:cNvSpPr txBox="1">
            <a:spLocks/>
          </p:cNvSpPr>
          <p:nvPr/>
        </p:nvSpPr>
        <p:spPr bwMode="auto">
          <a:xfrm>
            <a:off x="564637" y="2994696"/>
            <a:ext cx="10801200" cy="917947"/>
          </a:xfrm>
          <a:prstGeom prst="rect">
            <a:avLst/>
          </a:prstGeom>
          <a:noFill/>
          <a:ln w="9525">
            <a:noFill/>
            <a:miter lim="800000"/>
            <a:headEnd/>
            <a:tailEnd/>
          </a:ln>
        </p:spPr>
        <p:txBody>
          <a:bodyPr anchor="ctr"/>
          <a:lstStyle/>
          <a:p>
            <a:pPr indent="-557184" algn="ctr">
              <a:defRPr/>
            </a:pPr>
            <a:r>
              <a:rPr lang="es-AR" sz="2400" dirty="0">
                <a:solidFill>
                  <a:srgbClr val="FFFF00"/>
                </a:solidFill>
                <a:effectLst>
                  <a:outerShdw blurRad="38100" dist="38100" dir="2700000" algn="tl">
                    <a:srgbClr val="000000"/>
                  </a:outerShdw>
                </a:effectLst>
                <a:latin typeface="Arial Narrow" pitchFamily="34" charset="0"/>
              </a:rPr>
              <a:t>CONCLUSIONES</a:t>
            </a:r>
          </a:p>
          <a:p>
            <a:pPr indent="-557184" algn="ctr">
              <a:defRPr/>
            </a:pPr>
            <a:endParaRPr lang="es-AR" sz="2400" dirty="0">
              <a:solidFill>
                <a:srgbClr val="FFFF00"/>
              </a:solidFill>
              <a:effectLst>
                <a:outerShdw blurRad="38100" dist="38100" dir="2700000" algn="tl">
                  <a:srgbClr val="000000"/>
                </a:outerShdw>
              </a:effectLst>
              <a:latin typeface="Arial Narrow" pitchFamily="34" charset="0"/>
            </a:endParaRPr>
          </a:p>
          <a:p>
            <a:pPr indent="-557184" algn="just">
              <a:defRPr/>
            </a:pPr>
            <a:r>
              <a:rPr lang="es-AR" sz="2000" b="1" dirty="0">
                <a:solidFill>
                  <a:srgbClr val="FFFF00"/>
                </a:solidFill>
                <a:effectLst>
                  <a:outerShdw blurRad="38100" dist="38100" dir="2700000" algn="tl">
                    <a:srgbClr val="000000"/>
                  </a:outerShdw>
                </a:effectLst>
                <a:latin typeface="Arial Narrow" pitchFamily="34" charset="0"/>
              </a:rPr>
              <a:t>Hasta el momento, el escenario más probable para la temporada 2018/2019 (70 % de Probabilidad) es que se mantenga un estado “Neutral Levemente Cálido”, en el Pacífico Ecuatorial, mientras que el Atlántico continuaría en una situación levemente cálida, dando como resultado una evolución mucho más cercana a lo normal que las temporadas precedentes.</a:t>
            </a:r>
          </a:p>
          <a:p>
            <a:pPr indent="-557184" algn="just">
              <a:defRPr/>
            </a:pPr>
            <a:endParaRPr lang="es-AR" sz="2000" b="1" dirty="0">
              <a:solidFill>
                <a:srgbClr val="FFFF00"/>
              </a:solidFill>
              <a:effectLst>
                <a:outerShdw blurRad="38100" dist="38100" dir="2700000" algn="tl">
                  <a:srgbClr val="000000"/>
                </a:outerShdw>
              </a:effectLst>
              <a:latin typeface="Arial Narrow" pitchFamily="34" charset="0"/>
            </a:endParaRPr>
          </a:p>
          <a:p>
            <a:pPr indent="-557184" algn="just">
              <a:defRPr/>
            </a:pPr>
            <a:r>
              <a:rPr lang="es-AR" sz="2000" b="1" dirty="0">
                <a:solidFill>
                  <a:srgbClr val="FFFF00"/>
                </a:solidFill>
                <a:effectLst>
                  <a:outerShdw blurRad="38100" dist="38100" dir="2700000" algn="tl">
                    <a:srgbClr val="000000"/>
                  </a:outerShdw>
                </a:effectLst>
                <a:latin typeface="Arial Narrow" pitchFamily="34" charset="0"/>
              </a:rPr>
              <a:t>No obstante, esta perspectiva aún no se encuentra firme, y podría sufrir cambios de rumbo, que es necesario tener en cuenta a fin de que los mismos no nos sorprendan.</a:t>
            </a:r>
          </a:p>
          <a:p>
            <a:pPr indent="-557184" algn="just">
              <a:defRPr/>
            </a:pPr>
            <a:endParaRPr lang="es-AR" sz="2000" b="1" dirty="0">
              <a:solidFill>
                <a:srgbClr val="FFFF00"/>
              </a:solidFill>
              <a:effectLst>
                <a:outerShdw blurRad="38100" dist="38100" dir="2700000" algn="tl">
                  <a:srgbClr val="000000"/>
                </a:outerShdw>
              </a:effectLst>
              <a:latin typeface="Arial Narrow" pitchFamily="34" charset="0"/>
            </a:endParaRPr>
          </a:p>
          <a:p>
            <a:pPr indent="-557184" algn="just">
              <a:defRPr/>
            </a:pPr>
            <a:r>
              <a:rPr lang="es-AR" sz="2000" b="1" dirty="0">
                <a:solidFill>
                  <a:srgbClr val="FFFF00"/>
                </a:solidFill>
                <a:effectLst>
                  <a:outerShdw blurRad="38100" dist="38100" dir="2700000" algn="tl">
                    <a:srgbClr val="000000"/>
                  </a:outerShdw>
                </a:effectLst>
                <a:latin typeface="Arial Narrow" pitchFamily="34" charset="0"/>
              </a:rPr>
              <a:t>Por un lado, con una probabilidad del 20%, podría desarrollarse un episodio de “El Niño”, que  de ser acompañado por un calentamiento del Atlántico, podría producir la crecida de los grandes ríos y el anegamiento de áreas bajas interiores.</a:t>
            </a:r>
          </a:p>
          <a:p>
            <a:pPr indent="-557184" algn="just">
              <a:defRPr/>
            </a:pPr>
            <a:endParaRPr lang="es-AR" sz="2000" b="1" dirty="0">
              <a:solidFill>
                <a:srgbClr val="FFFF00"/>
              </a:solidFill>
              <a:effectLst>
                <a:outerShdw blurRad="38100" dist="38100" dir="2700000" algn="tl">
                  <a:srgbClr val="000000"/>
                </a:outerShdw>
              </a:effectLst>
              <a:latin typeface="Arial Narrow" pitchFamily="34" charset="0"/>
            </a:endParaRPr>
          </a:p>
          <a:p>
            <a:pPr indent="-557184" algn="just">
              <a:defRPr/>
            </a:pPr>
            <a:r>
              <a:rPr lang="es-AR" sz="2000" b="1" dirty="0">
                <a:solidFill>
                  <a:srgbClr val="FFFF00"/>
                </a:solidFill>
                <a:effectLst>
                  <a:outerShdw blurRad="38100" dist="38100" dir="2700000" algn="tl">
                    <a:srgbClr val="000000"/>
                  </a:outerShdw>
                </a:effectLst>
                <a:latin typeface="Arial Narrow" pitchFamily="34" charset="0"/>
              </a:rPr>
              <a:t>Menos probable, pero posible, con una probabilidad del 10%, es el desarrollo de un episodio de “La Niña”, que podría causar sequía y bajante de los ríos.</a:t>
            </a:r>
          </a:p>
          <a:p>
            <a:pPr indent="-557184" algn="just">
              <a:defRPr/>
            </a:pPr>
            <a:endParaRPr lang="es-AR" sz="2000" b="1" dirty="0">
              <a:solidFill>
                <a:srgbClr val="FFFF00"/>
              </a:solidFill>
              <a:effectLst>
                <a:outerShdw blurRad="38100" dist="38100" dir="2700000" algn="tl">
                  <a:srgbClr val="000000"/>
                </a:outerShdw>
              </a:effectLst>
              <a:latin typeface="Arial Narrow" pitchFamily="34" charset="0"/>
            </a:endParaRPr>
          </a:p>
          <a:p>
            <a:pPr indent="-557184" algn="just">
              <a:defRPr/>
            </a:pPr>
            <a:r>
              <a:rPr lang="es-AR" sz="2000" b="1" dirty="0">
                <a:solidFill>
                  <a:srgbClr val="FFFF00"/>
                </a:solidFill>
                <a:effectLst>
                  <a:outerShdw blurRad="38100" dist="38100" dir="2700000" algn="tl">
                    <a:srgbClr val="000000"/>
                  </a:outerShdw>
                </a:effectLst>
                <a:latin typeface="Arial Narrow" pitchFamily="34" charset="0"/>
              </a:rPr>
              <a:t>Frente a estas alternativas, será necesario  mantener un estado de alerta, a fin de hacer frente, en forma exitosa a las alternativas que vayan presentándose.</a:t>
            </a:r>
          </a:p>
        </p:txBody>
      </p:sp>
    </p:spTree>
    <p:extLst>
      <p:ext uri="{BB962C8B-B14F-4D97-AF65-F5344CB8AC3E}">
        <p14:creationId xmlns:p14="http://schemas.microsoft.com/office/powerpoint/2010/main" val="19345692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2 Rectángulo"/>
          <p:cNvSpPr>
            <a:spLocks noChangeArrowheads="1"/>
          </p:cNvSpPr>
          <p:nvPr/>
        </p:nvSpPr>
        <p:spPr bwMode="auto">
          <a:xfrm>
            <a:off x="0" y="0"/>
            <a:ext cx="12192000" cy="6858000"/>
          </a:xfrm>
          <a:prstGeom prst="rect">
            <a:avLst/>
          </a:prstGeom>
          <a:solidFill>
            <a:srgbClr val="0000FF"/>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lvl1pPr eaLnBrk="0" hangingPunct="0">
              <a:defRPr sz="1600" b="1">
                <a:solidFill>
                  <a:srgbClr val="008000"/>
                </a:solidFill>
                <a:latin typeface="Times New Roman" panose="02020603050405020304" pitchFamily="18" charset="0"/>
                <a:cs typeface="Arial" panose="020B0604020202020204" pitchFamily="34" charset="0"/>
              </a:defRPr>
            </a:lvl1pPr>
            <a:lvl2pPr marL="742950" indent="-285750" eaLnBrk="0" hangingPunct="0">
              <a:defRPr sz="1600" b="1">
                <a:solidFill>
                  <a:srgbClr val="008000"/>
                </a:solidFill>
                <a:latin typeface="Times New Roman" panose="02020603050405020304" pitchFamily="18" charset="0"/>
                <a:cs typeface="Arial" panose="020B0604020202020204" pitchFamily="34" charset="0"/>
              </a:defRPr>
            </a:lvl2pPr>
            <a:lvl3pPr marL="1143000" indent="-228600" eaLnBrk="0" hangingPunct="0">
              <a:defRPr sz="1600" b="1">
                <a:solidFill>
                  <a:srgbClr val="008000"/>
                </a:solidFill>
                <a:latin typeface="Times New Roman" panose="02020603050405020304" pitchFamily="18" charset="0"/>
                <a:cs typeface="Arial" panose="020B0604020202020204" pitchFamily="34" charset="0"/>
              </a:defRPr>
            </a:lvl3pPr>
            <a:lvl4pPr marL="1600200" indent="-228600" eaLnBrk="0" hangingPunct="0">
              <a:defRPr sz="1600" b="1">
                <a:solidFill>
                  <a:srgbClr val="008000"/>
                </a:solidFill>
                <a:latin typeface="Times New Roman" panose="02020603050405020304" pitchFamily="18" charset="0"/>
                <a:cs typeface="Arial" panose="020B0604020202020204" pitchFamily="34" charset="0"/>
              </a:defRPr>
            </a:lvl4pPr>
            <a:lvl5pPr marL="2057400" indent="-228600" eaLnBrk="0" hangingPunct="0">
              <a:defRPr sz="1600" b="1">
                <a:solidFill>
                  <a:srgbClr val="008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9pPr>
          </a:lstStyle>
          <a:p>
            <a:pPr algn="ctr" eaLnBrk="1" hangingPunct="1"/>
            <a:endParaRPr lang="en-US" altLang="es-AR" dirty="0"/>
          </a:p>
        </p:txBody>
      </p:sp>
      <p:sp>
        <p:nvSpPr>
          <p:cNvPr id="9626626" name="Text Box 2"/>
          <p:cNvSpPr txBox="1">
            <a:spLocks noChangeArrowheads="1"/>
          </p:cNvSpPr>
          <p:nvPr/>
        </p:nvSpPr>
        <p:spPr bwMode="auto">
          <a:xfrm>
            <a:off x="1790700" y="1954005"/>
            <a:ext cx="8610600" cy="3416320"/>
          </a:xfrm>
          <a:prstGeom prst="rect">
            <a:avLst/>
          </a:prstGeom>
          <a:noFill/>
          <a:ln w="9525">
            <a:noFill/>
            <a:miter lim="800000"/>
            <a:headEnd/>
            <a:tailEnd/>
          </a:ln>
          <a:effectLst/>
        </p:spPr>
        <p:txBody>
          <a:bodyPr>
            <a:spAutoFit/>
          </a:bodyPr>
          <a:lstStyle/>
          <a:p>
            <a:pPr>
              <a:defRPr/>
            </a:pPr>
            <a:r>
              <a:rPr lang="es-BO" sz="2700" b="1" dirty="0">
                <a:solidFill>
                  <a:srgbClr val="FFFF00"/>
                </a:solidFill>
                <a:effectLst>
                  <a:outerShdw blurRad="38100" dist="38100" dir="2700000" algn="tl">
                    <a:srgbClr val="000000"/>
                  </a:outerShdw>
                </a:effectLst>
                <a:latin typeface="Arial Narrow" pitchFamily="34" charset="0"/>
              </a:rPr>
              <a:t>MUCHAS GRACIAS</a:t>
            </a:r>
          </a:p>
          <a:p>
            <a:pPr>
              <a:defRPr/>
            </a:pPr>
            <a:endParaRPr lang="es-BO" sz="2700" b="1" dirty="0">
              <a:solidFill>
                <a:srgbClr val="FFFF00"/>
              </a:solidFill>
              <a:effectLst>
                <a:outerShdw blurRad="38100" dist="38100" dir="2700000" algn="tl">
                  <a:srgbClr val="000000"/>
                </a:outerShdw>
              </a:effectLst>
              <a:latin typeface="Arial Narrow" pitchFamily="34" charset="0"/>
            </a:endParaRPr>
          </a:p>
          <a:p>
            <a:pPr>
              <a:defRPr/>
            </a:pPr>
            <a:endParaRPr lang="es-BO" sz="2700" b="1" dirty="0">
              <a:solidFill>
                <a:srgbClr val="FFFF00"/>
              </a:solidFill>
              <a:effectLst>
                <a:outerShdw blurRad="38100" dist="38100" dir="2700000" algn="tl">
                  <a:srgbClr val="000000"/>
                </a:outerShdw>
              </a:effectLst>
              <a:latin typeface="Arial Narrow" pitchFamily="34" charset="0"/>
            </a:endParaRPr>
          </a:p>
          <a:p>
            <a:pPr algn="ctr">
              <a:defRPr/>
            </a:pPr>
            <a:r>
              <a:rPr lang="es-BO" sz="2700" b="1" dirty="0">
                <a:solidFill>
                  <a:srgbClr val="FFFF00"/>
                </a:solidFill>
                <a:effectLst>
                  <a:outerShdw blurRad="38100" dist="38100" dir="2700000" algn="tl">
                    <a:srgbClr val="000000"/>
                  </a:outerShdw>
                </a:effectLst>
                <a:latin typeface="Arial Narrow" pitchFamily="34" charset="0"/>
              </a:rPr>
              <a:t>       POR SU ATENCION</a:t>
            </a:r>
          </a:p>
          <a:p>
            <a:pPr algn="ctr">
              <a:defRPr/>
            </a:pPr>
            <a:endParaRPr lang="es-BO" sz="2700" b="1" dirty="0">
              <a:solidFill>
                <a:srgbClr val="FFFF00"/>
              </a:solidFill>
              <a:effectLst>
                <a:outerShdw blurRad="38100" dist="38100" dir="2700000" algn="tl">
                  <a:srgbClr val="000000"/>
                </a:outerShdw>
              </a:effectLst>
              <a:latin typeface="Arial Narrow" pitchFamily="34" charset="0"/>
            </a:endParaRPr>
          </a:p>
          <a:p>
            <a:pPr algn="ctr">
              <a:defRPr/>
            </a:pPr>
            <a:endParaRPr lang="es-BO" sz="2700" b="1" dirty="0">
              <a:solidFill>
                <a:srgbClr val="FFFF00"/>
              </a:solidFill>
              <a:effectLst>
                <a:outerShdw blurRad="38100" dist="38100" dir="2700000" algn="tl">
                  <a:srgbClr val="000000"/>
                </a:outerShdw>
              </a:effectLst>
              <a:latin typeface="Arial Narrow" pitchFamily="34" charset="0"/>
            </a:endParaRPr>
          </a:p>
          <a:p>
            <a:pPr algn="r">
              <a:defRPr/>
            </a:pPr>
            <a:endParaRPr lang="es-BO" sz="2700" b="1" dirty="0">
              <a:solidFill>
                <a:srgbClr val="FFFF00"/>
              </a:solidFill>
              <a:effectLst>
                <a:outerShdw blurRad="38100" dist="38100" dir="2700000" algn="tl">
                  <a:srgbClr val="000000"/>
                </a:outerShdw>
              </a:effectLst>
              <a:latin typeface="Arial Narrow" pitchFamily="34" charset="0"/>
            </a:endParaRPr>
          </a:p>
          <a:p>
            <a:pPr algn="r">
              <a:defRPr/>
            </a:pPr>
            <a:r>
              <a:rPr lang="en-US" sz="2700" b="1" dirty="0">
                <a:solidFill>
                  <a:srgbClr val="FFFF00"/>
                </a:solidFill>
                <a:effectLst>
                  <a:outerShdw blurRad="38100" dist="38100" dir="2700000" algn="tl">
                    <a:srgbClr val="000000"/>
                  </a:outerShdw>
                </a:effectLst>
                <a:latin typeface="Arial Narrow" pitchFamily="34" charset="0"/>
              </a:rPr>
              <a:t>edmasi@fibertel.com.ar</a:t>
            </a:r>
          </a:p>
        </p:txBody>
      </p:sp>
    </p:spTree>
    <p:extLst>
      <p:ext uri="{BB962C8B-B14F-4D97-AF65-F5344CB8AC3E}">
        <p14:creationId xmlns:p14="http://schemas.microsoft.com/office/powerpoint/2010/main" val="1007446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ELNOPCP">
            <a:extLst>
              <a:ext uri="{FF2B5EF4-FFF2-40B4-BE49-F238E27FC236}">
                <a16:creationId xmlns:a16="http://schemas.microsoft.com/office/drawing/2014/main" id="{3752396F-C162-42C4-8B90-5BBAD316F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1"/>
          <a:stretch>
            <a:fillRect/>
          </a:stretch>
        </p:blipFill>
        <p:spPr bwMode="auto">
          <a:xfrm>
            <a:off x="5562600" y="533400"/>
            <a:ext cx="4724400" cy="318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3">
            <a:extLst>
              <a:ext uri="{FF2B5EF4-FFF2-40B4-BE49-F238E27FC236}">
                <a16:creationId xmlns:a16="http://schemas.microsoft.com/office/drawing/2014/main" id="{F5B3AA29-1AC6-4BBB-B83A-FE2F5FAC8560}"/>
              </a:ext>
            </a:extLst>
          </p:cNvPr>
          <p:cNvSpPr txBox="1">
            <a:spLocks noChangeArrowheads="1"/>
          </p:cNvSpPr>
          <p:nvPr/>
        </p:nvSpPr>
        <p:spPr bwMode="auto">
          <a:xfrm>
            <a:off x="2229076" y="0"/>
            <a:ext cx="36238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AR" b="1">
                <a:solidFill>
                  <a:srgbClr val="FF0000"/>
                </a:solidFill>
              </a:rPr>
              <a:t>EFECTOS DE “EL NIÑO”</a:t>
            </a:r>
            <a:r>
              <a:rPr lang="es-MX" altLang="es-AR" sz="2000" b="1">
                <a:solidFill>
                  <a:srgbClr val="FF0000"/>
                </a:solidFill>
              </a:rPr>
              <a:t> </a:t>
            </a:r>
            <a:endParaRPr lang="es-ES" altLang="es-AR" sz="2000" b="1">
              <a:solidFill>
                <a:srgbClr val="FF0000"/>
              </a:solidFill>
            </a:endParaRPr>
          </a:p>
        </p:txBody>
      </p:sp>
      <p:pic>
        <p:nvPicPr>
          <p:cNvPr id="37892" name="Picture 4" descr="NANCY6">
            <a:extLst>
              <a:ext uri="{FF2B5EF4-FFF2-40B4-BE49-F238E27FC236}">
                <a16:creationId xmlns:a16="http://schemas.microsoft.com/office/drawing/2014/main" id="{D32E0399-0EC7-4101-905E-33AFC8A01F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4445"/>
          <a:stretch>
            <a:fillRect/>
          </a:stretch>
        </p:blipFill>
        <p:spPr bwMode="auto">
          <a:xfrm>
            <a:off x="1524001" y="1447800"/>
            <a:ext cx="36798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ELNOTMP">
            <a:extLst>
              <a:ext uri="{FF2B5EF4-FFF2-40B4-BE49-F238E27FC236}">
                <a16:creationId xmlns:a16="http://schemas.microsoft.com/office/drawing/2014/main" id="{CC316055-011B-4F4A-AD1F-8917DB1A0D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0043"/>
          <a:stretch>
            <a:fillRect/>
          </a:stretch>
        </p:blipFill>
        <p:spPr bwMode="auto">
          <a:xfrm>
            <a:off x="5562600" y="3703638"/>
            <a:ext cx="4800600"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6">
            <a:extLst>
              <a:ext uri="{FF2B5EF4-FFF2-40B4-BE49-F238E27FC236}">
                <a16:creationId xmlns:a16="http://schemas.microsoft.com/office/drawing/2014/main" id="{55FD1EA7-59CA-4A69-A6D2-0C8CBFBDCBDB}"/>
              </a:ext>
            </a:extLst>
          </p:cNvPr>
          <p:cNvSpPr txBox="1">
            <a:spLocks noChangeArrowheads="1"/>
          </p:cNvSpPr>
          <p:nvPr/>
        </p:nvSpPr>
        <p:spPr bwMode="auto">
          <a:xfrm>
            <a:off x="6046049" y="685800"/>
            <a:ext cx="8619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s-AR" sz="1800" b="1">
                <a:solidFill>
                  <a:schemeClr val="accent2"/>
                </a:solidFill>
              </a:rPr>
              <a:t>LLUVIA</a:t>
            </a:r>
            <a:endParaRPr lang="es-ES" altLang="es-AR" sz="1800" b="1">
              <a:solidFill>
                <a:schemeClr val="accent2"/>
              </a:solidFill>
            </a:endParaRPr>
          </a:p>
        </p:txBody>
      </p:sp>
      <p:sp>
        <p:nvSpPr>
          <p:cNvPr id="37895" name="Text Box 7">
            <a:extLst>
              <a:ext uri="{FF2B5EF4-FFF2-40B4-BE49-F238E27FC236}">
                <a16:creationId xmlns:a16="http://schemas.microsoft.com/office/drawing/2014/main" id="{42E2FA0B-9537-46E5-9538-3DF4C224CBCA}"/>
              </a:ext>
            </a:extLst>
          </p:cNvPr>
          <p:cNvSpPr txBox="1">
            <a:spLocks noChangeArrowheads="1"/>
          </p:cNvSpPr>
          <p:nvPr/>
        </p:nvSpPr>
        <p:spPr bwMode="auto">
          <a:xfrm>
            <a:off x="6261171" y="3810000"/>
            <a:ext cx="16333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s-AR" sz="1800" b="1">
                <a:solidFill>
                  <a:srgbClr val="FF0000"/>
                </a:solidFill>
              </a:rPr>
              <a:t>TEMPERATURA</a:t>
            </a:r>
            <a:endParaRPr lang="es-ES" altLang="es-AR" sz="1800" b="1">
              <a:solidFill>
                <a:srgbClr val="FF0000"/>
              </a:solidFill>
            </a:endParaRPr>
          </a:p>
        </p:txBody>
      </p:sp>
      <p:sp>
        <p:nvSpPr>
          <p:cNvPr id="37896" name="Text Box 8">
            <a:extLst>
              <a:ext uri="{FF2B5EF4-FFF2-40B4-BE49-F238E27FC236}">
                <a16:creationId xmlns:a16="http://schemas.microsoft.com/office/drawing/2014/main" id="{55F619C3-2313-40D5-8BDE-7607AAF3F984}"/>
              </a:ext>
            </a:extLst>
          </p:cNvPr>
          <p:cNvSpPr txBox="1">
            <a:spLocks noChangeArrowheads="1"/>
          </p:cNvSpPr>
          <p:nvPr/>
        </p:nvSpPr>
        <p:spPr bwMode="auto">
          <a:xfrm>
            <a:off x="2673615" y="955675"/>
            <a:ext cx="10615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s-AR" sz="1800" b="1">
                <a:solidFill>
                  <a:srgbClr val="008000"/>
                </a:solidFill>
              </a:rPr>
              <a:t>NORMAL</a:t>
            </a:r>
            <a:endParaRPr lang="es-ES" altLang="es-AR" sz="1800" b="1">
              <a:solidFill>
                <a:srgbClr val="008000"/>
              </a:solidFill>
            </a:endParaRPr>
          </a:p>
        </p:txBody>
      </p:sp>
      <p:sp>
        <p:nvSpPr>
          <p:cNvPr id="37897" name="Text Box 9">
            <a:extLst>
              <a:ext uri="{FF2B5EF4-FFF2-40B4-BE49-F238E27FC236}">
                <a16:creationId xmlns:a16="http://schemas.microsoft.com/office/drawing/2014/main" id="{3005B6E2-C479-4B34-ADAA-6AE4D0E4EE94}"/>
              </a:ext>
            </a:extLst>
          </p:cNvPr>
          <p:cNvSpPr txBox="1">
            <a:spLocks noChangeArrowheads="1"/>
          </p:cNvSpPr>
          <p:nvPr/>
        </p:nvSpPr>
        <p:spPr bwMode="auto">
          <a:xfrm>
            <a:off x="2850754" y="5984875"/>
            <a:ext cx="7056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s-AR" sz="1800" b="1">
                <a:solidFill>
                  <a:srgbClr val="FF0000"/>
                </a:solidFill>
              </a:rPr>
              <a:t>NIÑO</a:t>
            </a:r>
            <a:endParaRPr lang="es-ES" altLang="es-AR" sz="1800" b="1">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CF3A43D-A674-4B3F-938D-5D7F1FB4D199}"/>
              </a:ext>
            </a:extLst>
          </p:cNvPr>
          <p:cNvPicPr>
            <a:picLocks noChangeAspect="1"/>
          </p:cNvPicPr>
          <p:nvPr/>
        </p:nvPicPr>
        <p:blipFill rotWithShape="1">
          <a:blip r:embed="rId2">
            <a:extLst>
              <a:ext uri="{28A0092B-C50C-407E-A947-70E740481C1C}">
                <a14:useLocalDpi xmlns:a14="http://schemas.microsoft.com/office/drawing/2010/main" val="0"/>
              </a:ext>
            </a:extLst>
          </a:blip>
          <a:srcRect l="9294" r="12322"/>
          <a:stretch/>
        </p:blipFill>
        <p:spPr>
          <a:xfrm>
            <a:off x="6219139" y="865909"/>
            <a:ext cx="5972861" cy="5715000"/>
          </a:xfrm>
          <a:prstGeom prst="rect">
            <a:avLst/>
          </a:prstGeom>
        </p:spPr>
      </p:pic>
      <p:pic>
        <p:nvPicPr>
          <p:cNvPr id="7" name="Imagen 6">
            <a:extLst>
              <a:ext uri="{FF2B5EF4-FFF2-40B4-BE49-F238E27FC236}">
                <a16:creationId xmlns:a16="http://schemas.microsoft.com/office/drawing/2014/main" id="{D6F4DD90-1785-48EC-8D3F-0E95CA53D7A9}"/>
              </a:ext>
            </a:extLst>
          </p:cNvPr>
          <p:cNvPicPr>
            <a:picLocks noChangeAspect="1"/>
          </p:cNvPicPr>
          <p:nvPr/>
        </p:nvPicPr>
        <p:blipFill rotWithShape="1">
          <a:blip r:embed="rId3">
            <a:extLst>
              <a:ext uri="{28A0092B-C50C-407E-A947-70E740481C1C}">
                <a14:useLocalDpi xmlns:a14="http://schemas.microsoft.com/office/drawing/2010/main" val="0"/>
              </a:ext>
            </a:extLst>
          </a:blip>
          <a:srcRect l="8889" r="11111"/>
          <a:stretch/>
        </p:blipFill>
        <p:spPr>
          <a:xfrm>
            <a:off x="0" y="865909"/>
            <a:ext cx="6096000" cy="5715000"/>
          </a:xfrm>
          <a:prstGeom prst="rect">
            <a:avLst/>
          </a:prstGeom>
        </p:spPr>
      </p:pic>
    </p:spTree>
    <p:extLst>
      <p:ext uri="{BB962C8B-B14F-4D97-AF65-F5344CB8AC3E}">
        <p14:creationId xmlns:p14="http://schemas.microsoft.com/office/powerpoint/2010/main" val="4076995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440713B1-197C-4C1E-8BDC-92D8562E0310}"/>
              </a:ext>
            </a:extLst>
          </p:cNvPr>
          <p:cNvSpPr/>
          <p:nvPr/>
        </p:nvSpPr>
        <p:spPr>
          <a:xfrm>
            <a:off x="152400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anchor="ctr"/>
          <a:lstStyle/>
          <a:p>
            <a:pPr algn="ctr" eaLnBrk="1" fontAlgn="auto" hangingPunct="1">
              <a:spcBef>
                <a:spcPts val="0"/>
              </a:spcBef>
              <a:spcAft>
                <a:spcPts val="0"/>
              </a:spcAft>
              <a:defRPr/>
            </a:pPr>
            <a:endParaRPr lang="es-MX"/>
          </a:p>
        </p:txBody>
      </p:sp>
      <p:pic>
        <p:nvPicPr>
          <p:cNvPr id="39939" name="Picture 2" descr="arg9801">
            <a:extLst>
              <a:ext uri="{FF2B5EF4-FFF2-40B4-BE49-F238E27FC236}">
                <a16:creationId xmlns:a16="http://schemas.microsoft.com/office/drawing/2014/main" id="{BFB5D9AE-1611-4B43-B57B-A44393FCE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1" y="0"/>
            <a:ext cx="57769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3">
            <a:extLst>
              <a:ext uri="{FF2B5EF4-FFF2-40B4-BE49-F238E27FC236}">
                <a16:creationId xmlns:a16="http://schemas.microsoft.com/office/drawing/2014/main" id="{792574F4-BDC2-4223-948E-1D5E75554EA2}"/>
              </a:ext>
            </a:extLst>
          </p:cNvPr>
          <p:cNvSpPr txBox="1">
            <a:spLocks noChangeArrowheads="1"/>
          </p:cNvSpPr>
          <p:nvPr/>
        </p:nvSpPr>
        <p:spPr bwMode="auto">
          <a:xfrm>
            <a:off x="2257413" y="457201"/>
            <a:ext cx="16113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AR" sz="3600" b="1" dirty="0">
                <a:solidFill>
                  <a:srgbClr val="FFFF00"/>
                </a:solidFill>
                <a:latin typeface="Verdana" panose="020B0604030504040204" pitchFamily="34" charset="0"/>
              </a:rPr>
              <a:t>NIÑO</a:t>
            </a:r>
            <a:endParaRPr lang="es-ES" altLang="es-AR" sz="3600" b="1" dirty="0">
              <a:solidFill>
                <a:srgbClr val="FFFF00"/>
              </a:solidFill>
              <a:latin typeface="Verdan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LANATMP">
            <a:extLst>
              <a:ext uri="{FF2B5EF4-FFF2-40B4-BE49-F238E27FC236}">
                <a16:creationId xmlns:a16="http://schemas.microsoft.com/office/drawing/2014/main" id="{1146D76A-7653-4090-BB60-53C182E7DF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0356"/>
          <a:stretch>
            <a:fillRect/>
          </a:stretch>
        </p:blipFill>
        <p:spPr bwMode="auto">
          <a:xfrm>
            <a:off x="5410200" y="3740150"/>
            <a:ext cx="4724400"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descr="LANAPCP">
            <a:extLst>
              <a:ext uri="{FF2B5EF4-FFF2-40B4-BE49-F238E27FC236}">
                <a16:creationId xmlns:a16="http://schemas.microsoft.com/office/drawing/2014/main" id="{8BCE65B9-B6AB-4712-BDDF-B301E1C4A2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9227"/>
          <a:stretch>
            <a:fillRect/>
          </a:stretch>
        </p:blipFill>
        <p:spPr bwMode="auto">
          <a:xfrm>
            <a:off x="5410201" y="661988"/>
            <a:ext cx="4695825"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4">
            <a:extLst>
              <a:ext uri="{FF2B5EF4-FFF2-40B4-BE49-F238E27FC236}">
                <a16:creationId xmlns:a16="http://schemas.microsoft.com/office/drawing/2014/main" id="{83BF9D80-C986-459E-9CCE-2A87171B5BFD}"/>
              </a:ext>
            </a:extLst>
          </p:cNvPr>
          <p:cNvSpPr txBox="1">
            <a:spLocks noChangeArrowheads="1"/>
          </p:cNvSpPr>
          <p:nvPr/>
        </p:nvSpPr>
        <p:spPr bwMode="auto">
          <a:xfrm>
            <a:off x="2229805" y="0"/>
            <a:ext cx="36239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AR" b="1">
                <a:solidFill>
                  <a:schemeClr val="accent2"/>
                </a:solidFill>
              </a:rPr>
              <a:t>EFECTOS DE “LA NIÑA”</a:t>
            </a:r>
            <a:r>
              <a:rPr lang="es-MX" altLang="es-AR" sz="2000" b="1">
                <a:solidFill>
                  <a:schemeClr val="accent2"/>
                </a:solidFill>
              </a:rPr>
              <a:t> </a:t>
            </a:r>
            <a:endParaRPr lang="es-ES" altLang="es-AR" sz="2000" b="1">
              <a:solidFill>
                <a:schemeClr val="accent2"/>
              </a:solidFill>
            </a:endParaRPr>
          </a:p>
        </p:txBody>
      </p:sp>
      <p:pic>
        <p:nvPicPr>
          <p:cNvPr id="41989" name="Picture 5" descr="NANCY6">
            <a:extLst>
              <a:ext uri="{FF2B5EF4-FFF2-40B4-BE49-F238E27FC236}">
                <a16:creationId xmlns:a16="http://schemas.microsoft.com/office/drawing/2014/main" id="{4CC509BF-8020-4431-B43A-31981433E7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109" b="34444"/>
          <a:stretch>
            <a:fillRect/>
          </a:stretch>
        </p:blipFill>
        <p:spPr bwMode="auto">
          <a:xfrm>
            <a:off x="1524001" y="1371600"/>
            <a:ext cx="36798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6">
            <a:extLst>
              <a:ext uri="{FF2B5EF4-FFF2-40B4-BE49-F238E27FC236}">
                <a16:creationId xmlns:a16="http://schemas.microsoft.com/office/drawing/2014/main" id="{0B3462C8-A35F-4E92-8EB4-603C7F22D7BB}"/>
              </a:ext>
            </a:extLst>
          </p:cNvPr>
          <p:cNvSpPr txBox="1">
            <a:spLocks noChangeArrowheads="1"/>
          </p:cNvSpPr>
          <p:nvPr/>
        </p:nvSpPr>
        <p:spPr bwMode="auto">
          <a:xfrm>
            <a:off x="6046049" y="685800"/>
            <a:ext cx="8619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s-AR" sz="1800" b="1">
                <a:solidFill>
                  <a:schemeClr val="accent2"/>
                </a:solidFill>
              </a:rPr>
              <a:t>LLUVIA</a:t>
            </a:r>
            <a:endParaRPr lang="es-ES" altLang="es-AR" sz="1800" b="1">
              <a:solidFill>
                <a:schemeClr val="accent2"/>
              </a:solidFill>
            </a:endParaRPr>
          </a:p>
        </p:txBody>
      </p:sp>
      <p:sp>
        <p:nvSpPr>
          <p:cNvPr id="41991" name="Text Box 7">
            <a:extLst>
              <a:ext uri="{FF2B5EF4-FFF2-40B4-BE49-F238E27FC236}">
                <a16:creationId xmlns:a16="http://schemas.microsoft.com/office/drawing/2014/main" id="{7525C967-57A2-4FC8-A327-F55808D6E451}"/>
              </a:ext>
            </a:extLst>
          </p:cNvPr>
          <p:cNvSpPr txBox="1">
            <a:spLocks noChangeArrowheads="1"/>
          </p:cNvSpPr>
          <p:nvPr/>
        </p:nvSpPr>
        <p:spPr bwMode="auto">
          <a:xfrm>
            <a:off x="6261171" y="3810000"/>
            <a:ext cx="16333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s-AR" sz="1800" b="1">
                <a:solidFill>
                  <a:srgbClr val="FF0000"/>
                </a:solidFill>
              </a:rPr>
              <a:t>TEMPERATURA</a:t>
            </a:r>
            <a:endParaRPr lang="es-ES" altLang="es-AR" sz="1800" b="1">
              <a:solidFill>
                <a:srgbClr val="FF0000"/>
              </a:solidFill>
            </a:endParaRPr>
          </a:p>
        </p:txBody>
      </p:sp>
      <p:sp>
        <p:nvSpPr>
          <p:cNvPr id="41992" name="Text Box 8">
            <a:extLst>
              <a:ext uri="{FF2B5EF4-FFF2-40B4-BE49-F238E27FC236}">
                <a16:creationId xmlns:a16="http://schemas.microsoft.com/office/drawing/2014/main" id="{E417F06F-50B9-4E83-B7D6-07B10A28E8E6}"/>
              </a:ext>
            </a:extLst>
          </p:cNvPr>
          <p:cNvSpPr txBox="1">
            <a:spLocks noChangeArrowheads="1"/>
          </p:cNvSpPr>
          <p:nvPr/>
        </p:nvSpPr>
        <p:spPr bwMode="auto">
          <a:xfrm>
            <a:off x="2861944" y="955675"/>
            <a:ext cx="6896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s-AR" sz="1800" b="1">
                <a:solidFill>
                  <a:schemeClr val="accent2"/>
                </a:solidFill>
              </a:rPr>
              <a:t>NIÑA</a:t>
            </a:r>
            <a:endParaRPr lang="es-ES" altLang="es-AR" sz="1800" b="1">
              <a:solidFill>
                <a:schemeClr val="accent2"/>
              </a:solidFill>
            </a:endParaRPr>
          </a:p>
        </p:txBody>
      </p:sp>
      <p:sp>
        <p:nvSpPr>
          <p:cNvPr id="41993" name="Text Box 9">
            <a:extLst>
              <a:ext uri="{FF2B5EF4-FFF2-40B4-BE49-F238E27FC236}">
                <a16:creationId xmlns:a16="http://schemas.microsoft.com/office/drawing/2014/main" id="{5913020D-DDEF-4AB6-9D1B-8B00DFEF5660}"/>
              </a:ext>
            </a:extLst>
          </p:cNvPr>
          <p:cNvSpPr txBox="1">
            <a:spLocks noChangeArrowheads="1"/>
          </p:cNvSpPr>
          <p:nvPr/>
        </p:nvSpPr>
        <p:spPr bwMode="auto">
          <a:xfrm>
            <a:off x="2675203" y="5984875"/>
            <a:ext cx="10615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s-AR" sz="1800" b="1">
                <a:solidFill>
                  <a:srgbClr val="008000"/>
                </a:solidFill>
              </a:rPr>
              <a:t>NORMAL</a:t>
            </a:r>
            <a:endParaRPr lang="es-ES" altLang="es-AR" sz="1800" b="1">
              <a:solidFill>
                <a:srgbClr val="008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990F00E-788D-449E-83CF-5687A48EE87C}"/>
              </a:ext>
            </a:extLst>
          </p:cNvPr>
          <p:cNvPicPr>
            <a:picLocks noChangeAspect="1"/>
          </p:cNvPicPr>
          <p:nvPr/>
        </p:nvPicPr>
        <p:blipFill rotWithShape="1">
          <a:blip r:embed="rId2">
            <a:extLst>
              <a:ext uri="{28A0092B-C50C-407E-A947-70E740481C1C}">
                <a14:useLocalDpi xmlns:a14="http://schemas.microsoft.com/office/drawing/2010/main" val="0"/>
              </a:ext>
            </a:extLst>
          </a:blip>
          <a:srcRect l="8889" r="11111"/>
          <a:stretch/>
        </p:blipFill>
        <p:spPr>
          <a:xfrm>
            <a:off x="0" y="571500"/>
            <a:ext cx="6096000" cy="5715000"/>
          </a:xfrm>
          <a:prstGeom prst="rect">
            <a:avLst/>
          </a:prstGeom>
        </p:spPr>
      </p:pic>
      <p:pic>
        <p:nvPicPr>
          <p:cNvPr id="3" name="Imagen 2">
            <a:extLst>
              <a:ext uri="{FF2B5EF4-FFF2-40B4-BE49-F238E27FC236}">
                <a16:creationId xmlns:a16="http://schemas.microsoft.com/office/drawing/2014/main" id="{82C96FCE-0C98-4256-9F84-026423A7F133}"/>
              </a:ext>
            </a:extLst>
          </p:cNvPr>
          <p:cNvPicPr>
            <a:picLocks noChangeAspect="1"/>
          </p:cNvPicPr>
          <p:nvPr/>
        </p:nvPicPr>
        <p:blipFill rotWithShape="1">
          <a:blip r:embed="rId3">
            <a:extLst>
              <a:ext uri="{28A0092B-C50C-407E-A947-70E740481C1C}">
                <a14:useLocalDpi xmlns:a14="http://schemas.microsoft.com/office/drawing/2010/main" val="0"/>
              </a:ext>
            </a:extLst>
          </a:blip>
          <a:srcRect l="10000" r="11364"/>
          <a:stretch/>
        </p:blipFill>
        <p:spPr>
          <a:xfrm>
            <a:off x="6199937" y="571500"/>
            <a:ext cx="5992063" cy="5715000"/>
          </a:xfrm>
          <a:prstGeom prst="rect">
            <a:avLst/>
          </a:prstGeom>
        </p:spPr>
      </p:pic>
    </p:spTree>
    <p:extLst>
      <p:ext uri="{BB962C8B-B14F-4D97-AF65-F5344CB8AC3E}">
        <p14:creationId xmlns:p14="http://schemas.microsoft.com/office/powerpoint/2010/main" val="180498631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1449</Words>
  <Application>Microsoft Office PowerPoint</Application>
  <PresentationFormat>Panorámica</PresentationFormat>
  <Paragraphs>190</Paragraphs>
  <Slides>48</Slides>
  <Notes>17</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48</vt:i4>
      </vt:variant>
    </vt:vector>
  </HeadingPairs>
  <TitlesOfParts>
    <vt:vector size="57" baseType="lpstr">
      <vt:lpstr>Arial</vt:lpstr>
      <vt:lpstr>Arial Narrow</vt:lpstr>
      <vt:lpstr>Calibri</vt:lpstr>
      <vt:lpstr>Calibri Light</vt:lpstr>
      <vt:lpstr>Comic Sans MS</vt:lpstr>
      <vt:lpstr>Times New Roman</vt:lpstr>
      <vt:lpstr>Verdana</vt:lpstr>
      <vt:lpstr>Tema de Office</vt:lpstr>
      <vt:lpstr>Chart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Eduardo Sierra</dc:creator>
  <cp:lastModifiedBy>Eduardo Sierra</cp:lastModifiedBy>
  <cp:revision>15</cp:revision>
  <dcterms:created xsi:type="dcterms:W3CDTF">2018-08-22T21:22:48Z</dcterms:created>
  <dcterms:modified xsi:type="dcterms:W3CDTF">2018-08-24T01:25:54Z</dcterms:modified>
</cp:coreProperties>
</file>